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0" r:id="rId2"/>
  </p:sldMasterIdLst>
  <p:notesMasterIdLst>
    <p:notesMasterId r:id="rId18"/>
  </p:notesMasterIdLst>
  <p:sldIdLst>
    <p:sldId id="270" r:id="rId3"/>
    <p:sldId id="292" r:id="rId4"/>
    <p:sldId id="293" r:id="rId5"/>
    <p:sldId id="272" r:id="rId6"/>
    <p:sldId id="274" r:id="rId7"/>
    <p:sldId id="275" r:id="rId8"/>
    <p:sldId id="279" r:id="rId9"/>
    <p:sldId id="282" r:id="rId10"/>
    <p:sldId id="283" r:id="rId11"/>
    <p:sldId id="281" r:id="rId12"/>
    <p:sldId id="280" r:id="rId13"/>
    <p:sldId id="284" r:id="rId14"/>
    <p:sldId id="287" r:id="rId15"/>
    <p:sldId id="288" r:id="rId16"/>
    <p:sldId id="291" r:id="rId1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6B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707" autoAdjust="0"/>
  </p:normalViewPr>
  <p:slideViewPr>
    <p:cSldViewPr snapToGrid="0">
      <p:cViewPr varScale="1">
        <p:scale>
          <a:sx n="79" d="100"/>
          <a:sy n="79" d="100"/>
        </p:scale>
        <p:origin x="80" y="268"/>
      </p:cViewPr>
      <p:guideLst>
        <p:guide orient="horz" pos="2160"/>
        <p:guide pos="3840"/>
      </p:guideLst>
    </p:cSldViewPr>
  </p:slideViewPr>
  <p:notesTextViewPr>
    <p:cViewPr>
      <p:scale>
        <a:sx n="1" d="1"/>
        <a:sy n="1" d="1"/>
      </p:scale>
      <p:origin x="0" y="0"/>
    </p:cViewPr>
  </p:notesTextViewPr>
  <p:notesViewPr>
    <p:cSldViewPr snapToGrid="0">
      <p:cViewPr varScale="1">
        <p:scale>
          <a:sx n="86" d="100"/>
          <a:sy n="86" d="100"/>
        </p:scale>
        <p:origin x="-918"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99DA96F1-1E81-4399-A7F1-3C3E3C799B8D}" type="datetimeFigureOut">
              <a:rPr lang="en-US" smtClean="0"/>
              <a:t>4/14/2020</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1DDE91F1-85BB-43E6-86C0-F2437C80876C}" type="slidenum">
              <a:rPr lang="en-US" smtClean="0"/>
              <a:t>‹#›</a:t>
            </a:fld>
            <a:endParaRPr lang="en-US"/>
          </a:p>
        </p:txBody>
      </p:sp>
    </p:spTree>
    <p:extLst>
      <p:ext uri="{BB962C8B-B14F-4D97-AF65-F5344CB8AC3E}">
        <p14:creationId xmlns:p14="http://schemas.microsoft.com/office/powerpoint/2010/main" val="35589252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E4DCAA-9DFF-4C8B-AC53-4F746FF70656}"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17289611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E4DCAA-9DFF-4C8B-AC53-4F746FF70656}" type="slidenum">
              <a:rPr lang="en-US" smtClean="0"/>
              <a:t>12</a:t>
            </a:fld>
            <a:endParaRPr lang="en-US"/>
          </a:p>
        </p:txBody>
      </p:sp>
    </p:spTree>
    <p:extLst>
      <p:ext uri="{BB962C8B-B14F-4D97-AF65-F5344CB8AC3E}">
        <p14:creationId xmlns:p14="http://schemas.microsoft.com/office/powerpoint/2010/main" val="7304425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E4DCAA-9DFF-4C8B-AC53-4F746FF70656}" type="slidenum">
              <a:rPr lang="en-US" smtClean="0"/>
              <a:t>15</a:t>
            </a:fld>
            <a:endParaRPr lang="en-US"/>
          </a:p>
        </p:txBody>
      </p:sp>
    </p:spTree>
    <p:extLst>
      <p:ext uri="{BB962C8B-B14F-4D97-AF65-F5344CB8AC3E}">
        <p14:creationId xmlns:p14="http://schemas.microsoft.com/office/powerpoint/2010/main" val="22713025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Please use these pages to get stakeholder buy in and quickly deploy</a:t>
            </a:r>
          </a:p>
          <a:p>
            <a:endParaRPr lang="en-US" dirty="0"/>
          </a:p>
        </p:txBody>
      </p:sp>
      <p:sp>
        <p:nvSpPr>
          <p:cNvPr id="4" name="Slide Number Placeholder 3"/>
          <p:cNvSpPr>
            <a:spLocks noGrp="1"/>
          </p:cNvSpPr>
          <p:nvPr>
            <p:ph type="sldNum" sz="quarter" idx="10"/>
          </p:nvPr>
        </p:nvSpPr>
        <p:spPr/>
        <p:txBody>
          <a:bodyPr/>
          <a:lstStyle/>
          <a:p>
            <a:fld id="{17E4DCAA-9DFF-4C8B-AC53-4F746FF70656}" type="slidenum">
              <a:rPr lang="en-US" smtClean="0"/>
              <a:t>4</a:t>
            </a:fld>
            <a:endParaRPr lang="en-US"/>
          </a:p>
        </p:txBody>
      </p:sp>
    </p:spTree>
    <p:extLst>
      <p:ext uri="{BB962C8B-B14F-4D97-AF65-F5344CB8AC3E}">
        <p14:creationId xmlns:p14="http://schemas.microsoft.com/office/powerpoint/2010/main" val="1337056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Please use these pages to get stakeholder buy in and quickly deploy</a:t>
            </a:r>
          </a:p>
          <a:p>
            <a:endParaRPr lang="en-US" dirty="0"/>
          </a:p>
        </p:txBody>
      </p:sp>
      <p:sp>
        <p:nvSpPr>
          <p:cNvPr id="4" name="Slide Number Placeholder 3"/>
          <p:cNvSpPr>
            <a:spLocks noGrp="1"/>
          </p:cNvSpPr>
          <p:nvPr>
            <p:ph type="sldNum" sz="quarter" idx="5"/>
          </p:nvPr>
        </p:nvSpPr>
        <p:spPr/>
        <p:txBody>
          <a:bodyPr/>
          <a:lstStyle/>
          <a:p>
            <a:fld id="{1DDE91F1-85BB-43E6-86C0-F2437C80876C}" type="slidenum">
              <a:rPr lang="en-US" smtClean="0"/>
              <a:t>5</a:t>
            </a:fld>
            <a:endParaRPr lang="en-US"/>
          </a:p>
        </p:txBody>
      </p:sp>
    </p:spTree>
    <p:extLst>
      <p:ext uri="{BB962C8B-B14F-4D97-AF65-F5344CB8AC3E}">
        <p14:creationId xmlns:p14="http://schemas.microsoft.com/office/powerpoint/2010/main" val="26250900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Please use these pages to get stakeholder buy in and quickly deploy</a:t>
            </a:r>
          </a:p>
        </p:txBody>
      </p:sp>
      <p:sp>
        <p:nvSpPr>
          <p:cNvPr id="4" name="Slide Number Placeholder 3"/>
          <p:cNvSpPr>
            <a:spLocks noGrp="1"/>
          </p:cNvSpPr>
          <p:nvPr>
            <p:ph type="sldNum" sz="quarter" idx="5"/>
          </p:nvPr>
        </p:nvSpPr>
        <p:spPr/>
        <p:txBody>
          <a:bodyPr/>
          <a:lstStyle/>
          <a:p>
            <a:fld id="{1DDE91F1-85BB-43E6-86C0-F2437C80876C}" type="slidenum">
              <a:rPr lang="en-US" smtClean="0"/>
              <a:t>6</a:t>
            </a:fld>
            <a:endParaRPr lang="en-US"/>
          </a:p>
        </p:txBody>
      </p:sp>
    </p:spTree>
    <p:extLst>
      <p:ext uri="{BB962C8B-B14F-4D97-AF65-F5344CB8AC3E}">
        <p14:creationId xmlns:p14="http://schemas.microsoft.com/office/powerpoint/2010/main" val="2678646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Please use these pages to get stakeholder buy in and quickly deploy</a:t>
            </a:r>
          </a:p>
        </p:txBody>
      </p:sp>
      <p:sp>
        <p:nvSpPr>
          <p:cNvPr id="4" name="Slide Number Placeholder 3"/>
          <p:cNvSpPr>
            <a:spLocks noGrp="1"/>
          </p:cNvSpPr>
          <p:nvPr>
            <p:ph type="sldNum" sz="quarter" idx="10"/>
          </p:nvPr>
        </p:nvSpPr>
        <p:spPr/>
        <p:txBody>
          <a:bodyPr/>
          <a:lstStyle/>
          <a:p>
            <a:fld id="{17E4DCAA-9DFF-4C8B-AC53-4F746FF70656}" type="slidenum">
              <a:rPr lang="en-US" smtClean="0"/>
              <a:t>7</a:t>
            </a:fld>
            <a:endParaRPr lang="en-US"/>
          </a:p>
        </p:txBody>
      </p:sp>
    </p:spTree>
    <p:extLst>
      <p:ext uri="{BB962C8B-B14F-4D97-AF65-F5344CB8AC3E}">
        <p14:creationId xmlns:p14="http://schemas.microsoft.com/office/powerpoint/2010/main" val="11250770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Please use these pages to get stakeholder buy in and quickly deploy</a:t>
            </a:r>
          </a:p>
        </p:txBody>
      </p:sp>
      <p:sp>
        <p:nvSpPr>
          <p:cNvPr id="4" name="Slide Number Placeholder 3"/>
          <p:cNvSpPr>
            <a:spLocks noGrp="1"/>
          </p:cNvSpPr>
          <p:nvPr>
            <p:ph type="sldNum" sz="quarter" idx="10"/>
          </p:nvPr>
        </p:nvSpPr>
        <p:spPr/>
        <p:txBody>
          <a:bodyPr/>
          <a:lstStyle/>
          <a:p>
            <a:fld id="{17E4DCAA-9DFF-4C8B-AC53-4F746FF70656}" type="slidenum">
              <a:rPr lang="en-US" smtClean="0"/>
              <a:t>8</a:t>
            </a:fld>
            <a:endParaRPr lang="en-US"/>
          </a:p>
        </p:txBody>
      </p:sp>
    </p:spTree>
    <p:extLst>
      <p:ext uri="{BB962C8B-B14F-4D97-AF65-F5344CB8AC3E}">
        <p14:creationId xmlns:p14="http://schemas.microsoft.com/office/powerpoint/2010/main" val="13951687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Please use these pages to get stakeholder buy in and quickly deploy</a:t>
            </a:r>
          </a:p>
        </p:txBody>
      </p:sp>
      <p:sp>
        <p:nvSpPr>
          <p:cNvPr id="4" name="Slide Number Placeholder 3"/>
          <p:cNvSpPr>
            <a:spLocks noGrp="1"/>
          </p:cNvSpPr>
          <p:nvPr>
            <p:ph type="sldNum" sz="quarter" idx="10"/>
          </p:nvPr>
        </p:nvSpPr>
        <p:spPr/>
        <p:txBody>
          <a:bodyPr/>
          <a:lstStyle/>
          <a:p>
            <a:fld id="{17E4DCAA-9DFF-4C8B-AC53-4F746FF70656}" type="slidenum">
              <a:rPr lang="en-US" smtClean="0"/>
              <a:t>9</a:t>
            </a:fld>
            <a:endParaRPr lang="en-US"/>
          </a:p>
        </p:txBody>
      </p:sp>
    </p:spTree>
    <p:extLst>
      <p:ext uri="{BB962C8B-B14F-4D97-AF65-F5344CB8AC3E}">
        <p14:creationId xmlns:p14="http://schemas.microsoft.com/office/powerpoint/2010/main" val="1647192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Please use these pages to get stakeholder buy in and quickly deploy</a:t>
            </a:r>
          </a:p>
        </p:txBody>
      </p:sp>
      <p:sp>
        <p:nvSpPr>
          <p:cNvPr id="4" name="Slide Number Placeholder 3"/>
          <p:cNvSpPr>
            <a:spLocks noGrp="1"/>
          </p:cNvSpPr>
          <p:nvPr>
            <p:ph type="sldNum" sz="quarter" idx="10"/>
          </p:nvPr>
        </p:nvSpPr>
        <p:spPr/>
        <p:txBody>
          <a:bodyPr/>
          <a:lstStyle/>
          <a:p>
            <a:fld id="{17E4DCAA-9DFF-4C8B-AC53-4F746FF70656}" type="slidenum">
              <a:rPr lang="en-US" smtClean="0"/>
              <a:t>10</a:t>
            </a:fld>
            <a:endParaRPr lang="en-US"/>
          </a:p>
        </p:txBody>
      </p:sp>
    </p:spTree>
    <p:extLst>
      <p:ext uri="{BB962C8B-B14F-4D97-AF65-F5344CB8AC3E}">
        <p14:creationId xmlns:p14="http://schemas.microsoft.com/office/powerpoint/2010/main" val="23109627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E4DCAA-9DFF-4C8B-AC53-4F746FF70656}" type="slidenum">
              <a:rPr lang="en-US" smtClean="0"/>
              <a:t>11</a:t>
            </a:fld>
            <a:endParaRPr lang="en-US"/>
          </a:p>
        </p:txBody>
      </p:sp>
    </p:spTree>
    <p:extLst>
      <p:ext uri="{BB962C8B-B14F-4D97-AF65-F5344CB8AC3E}">
        <p14:creationId xmlns:p14="http://schemas.microsoft.com/office/powerpoint/2010/main" val="25397580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lvl1pPr>
              <a:defRPr sz="4000" b="1">
                <a:solidFill>
                  <a:srgbClr val="D29F13"/>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1961229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sz="4000" b="1">
                <a:solidFill>
                  <a:srgbClr val="D29F13"/>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lvl1pPr>
              <a:defRPr>
                <a:solidFill>
                  <a:srgbClr val="969696"/>
                </a:solidFill>
                <a:latin typeface="Arial" panose="020B0604020202020204" pitchFamily="34" charset="0"/>
                <a:cs typeface="Arial" panose="020B0604020202020204" pitchFamily="34" charset="0"/>
              </a:defRPr>
            </a:lvl1pPr>
            <a:lvl2pPr>
              <a:defRPr>
                <a:solidFill>
                  <a:srgbClr val="969696"/>
                </a:solidFill>
                <a:latin typeface="Arial" panose="020B0604020202020204" pitchFamily="34" charset="0"/>
                <a:cs typeface="Arial" panose="020B0604020202020204" pitchFamily="34" charset="0"/>
              </a:defRPr>
            </a:lvl2pPr>
            <a:lvl3pPr>
              <a:defRPr>
                <a:solidFill>
                  <a:srgbClr val="969696"/>
                </a:solidFill>
                <a:latin typeface="Arial" panose="020B0604020202020204" pitchFamily="34" charset="0"/>
                <a:cs typeface="Arial" panose="020B0604020202020204" pitchFamily="34" charset="0"/>
              </a:defRPr>
            </a:lvl3pPr>
            <a:lvl4pPr>
              <a:defRPr>
                <a:solidFill>
                  <a:srgbClr val="969696"/>
                </a:solidFill>
                <a:latin typeface="Arial" panose="020B0604020202020204" pitchFamily="34" charset="0"/>
                <a:cs typeface="Arial" panose="020B0604020202020204" pitchFamily="34" charset="0"/>
              </a:defRPr>
            </a:lvl4pPr>
            <a:lvl5pPr>
              <a:defRPr>
                <a:solidFill>
                  <a:srgbClr val="969696"/>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70766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solidFill>
                  <a:srgbClr val="D29F13"/>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rgbClr val="969696"/>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40097238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sz="4000" b="1">
                <a:solidFill>
                  <a:srgbClr val="D29F13"/>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solidFill>
                  <a:srgbClr val="969696"/>
                </a:solidFill>
                <a:latin typeface="Arial" panose="020B0604020202020204" pitchFamily="34" charset="0"/>
                <a:cs typeface="Arial" panose="020B0604020202020204" pitchFamily="34" charset="0"/>
              </a:defRPr>
            </a:lvl1pPr>
            <a:lvl2pPr>
              <a:defRPr sz="2400">
                <a:solidFill>
                  <a:srgbClr val="969696"/>
                </a:solidFill>
                <a:latin typeface="Arial" panose="020B0604020202020204" pitchFamily="34" charset="0"/>
                <a:cs typeface="Arial" panose="020B0604020202020204" pitchFamily="34" charset="0"/>
              </a:defRPr>
            </a:lvl2pPr>
            <a:lvl3pPr>
              <a:defRPr sz="2000">
                <a:solidFill>
                  <a:srgbClr val="969696"/>
                </a:solidFill>
                <a:latin typeface="Arial" panose="020B0604020202020204" pitchFamily="34" charset="0"/>
                <a:cs typeface="Arial" panose="020B0604020202020204" pitchFamily="34" charset="0"/>
              </a:defRPr>
            </a:lvl3pPr>
            <a:lvl4pPr>
              <a:defRPr sz="1800">
                <a:solidFill>
                  <a:srgbClr val="969696"/>
                </a:solidFill>
                <a:latin typeface="Arial" panose="020B0604020202020204" pitchFamily="34" charset="0"/>
                <a:cs typeface="Arial" panose="020B0604020202020204" pitchFamily="34" charset="0"/>
              </a:defRPr>
            </a:lvl4pPr>
            <a:lvl5pPr>
              <a:defRPr sz="1800">
                <a:solidFill>
                  <a:srgbClr val="969696"/>
                </a:solidFill>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solidFill>
                  <a:srgbClr val="969696"/>
                </a:solidFill>
                <a:latin typeface="Arial" panose="020B0604020202020204" pitchFamily="34" charset="0"/>
                <a:cs typeface="Arial" panose="020B0604020202020204" pitchFamily="34" charset="0"/>
              </a:defRPr>
            </a:lvl1pPr>
            <a:lvl2pPr>
              <a:defRPr sz="2400">
                <a:solidFill>
                  <a:srgbClr val="969696"/>
                </a:solidFill>
                <a:latin typeface="Arial" panose="020B0604020202020204" pitchFamily="34" charset="0"/>
                <a:cs typeface="Arial" panose="020B0604020202020204" pitchFamily="34" charset="0"/>
              </a:defRPr>
            </a:lvl2pPr>
            <a:lvl3pPr>
              <a:defRPr sz="2000">
                <a:solidFill>
                  <a:srgbClr val="969696"/>
                </a:solidFill>
                <a:latin typeface="Arial" panose="020B0604020202020204" pitchFamily="34" charset="0"/>
                <a:cs typeface="Arial" panose="020B0604020202020204" pitchFamily="34" charset="0"/>
              </a:defRPr>
            </a:lvl3pPr>
            <a:lvl4pPr>
              <a:defRPr sz="1800">
                <a:solidFill>
                  <a:srgbClr val="969696"/>
                </a:solidFill>
                <a:latin typeface="Arial" panose="020B0604020202020204" pitchFamily="34" charset="0"/>
                <a:cs typeface="Arial" panose="020B0604020202020204" pitchFamily="34" charset="0"/>
              </a:defRPr>
            </a:lvl4pPr>
            <a:lvl5pPr>
              <a:defRPr sz="1800">
                <a:solidFill>
                  <a:srgbClr val="969696"/>
                </a:solidFill>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065069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sz="4000" b="1">
                <a:solidFill>
                  <a:srgbClr val="D29F13"/>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solidFill>
                  <a:srgbClr val="96969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solidFill>
                  <a:srgbClr val="969696"/>
                </a:solidFill>
              </a:defRPr>
            </a:lvl1pPr>
            <a:lvl2pPr>
              <a:defRPr sz="2000">
                <a:solidFill>
                  <a:srgbClr val="969696"/>
                </a:solidFill>
              </a:defRPr>
            </a:lvl2pPr>
            <a:lvl3pPr>
              <a:defRPr sz="1800">
                <a:solidFill>
                  <a:srgbClr val="969696"/>
                </a:solidFill>
              </a:defRPr>
            </a:lvl3pPr>
            <a:lvl4pPr>
              <a:defRPr sz="1600">
                <a:solidFill>
                  <a:srgbClr val="969696"/>
                </a:solidFill>
              </a:defRPr>
            </a:lvl4pPr>
            <a:lvl5pPr>
              <a:defRPr sz="1600">
                <a:solidFill>
                  <a:srgbClr val="969696"/>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solidFill>
                  <a:srgbClr val="96969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solidFill>
                  <a:srgbClr val="969696"/>
                </a:solidFill>
              </a:defRPr>
            </a:lvl1pPr>
            <a:lvl2pPr>
              <a:defRPr sz="2000">
                <a:solidFill>
                  <a:srgbClr val="969696"/>
                </a:solidFill>
              </a:defRPr>
            </a:lvl2pPr>
            <a:lvl3pPr>
              <a:defRPr sz="1800">
                <a:solidFill>
                  <a:srgbClr val="969696"/>
                </a:solidFill>
              </a:defRPr>
            </a:lvl3pPr>
            <a:lvl4pPr>
              <a:defRPr sz="1600">
                <a:solidFill>
                  <a:srgbClr val="969696"/>
                </a:solidFill>
              </a:defRPr>
            </a:lvl4pPr>
            <a:lvl5pPr>
              <a:defRPr sz="1600">
                <a:solidFill>
                  <a:srgbClr val="969696"/>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988200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sz="4000" b="1">
                <a:solidFill>
                  <a:srgbClr val="D29F13"/>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0153055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4069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a:xfrm>
            <a:off x="9963341" y="242695"/>
            <a:ext cx="1517652" cy="331932"/>
          </a:xfrm>
          <a:prstGeom prst="rect">
            <a:avLst/>
          </a:prstGeom>
        </p:spPr>
        <p:txBody>
          <a:bodyPr/>
          <a:lstStyle/>
          <a:p>
            <a:endParaRPr lang="en-US" dirty="0">
              <a:solidFill>
                <a:srgbClr val="00649A"/>
              </a:solidFill>
            </a:endParaRPr>
          </a:p>
        </p:txBody>
      </p:sp>
      <p:sp>
        <p:nvSpPr>
          <p:cNvPr id="4" name="Footer Placeholder 3"/>
          <p:cNvSpPr>
            <a:spLocks noGrp="1"/>
          </p:cNvSpPr>
          <p:nvPr>
            <p:ph type="ftr" sz="quarter" idx="11"/>
          </p:nvPr>
        </p:nvSpPr>
        <p:spPr>
          <a:xfrm>
            <a:off x="8280591" y="242695"/>
            <a:ext cx="1606551" cy="331932"/>
          </a:xfrm>
          <a:prstGeom prst="rect">
            <a:avLst/>
          </a:prstGeom>
        </p:spPr>
        <p:txBody>
          <a:bodyPr/>
          <a:lstStyle/>
          <a:p>
            <a:endParaRPr lang="en-US" dirty="0">
              <a:solidFill>
                <a:srgbClr val="4D4D4D">
                  <a:lumMod val="60000"/>
                  <a:lumOff val="40000"/>
                </a:srgbClr>
              </a:solidFill>
            </a:endParaRPr>
          </a:p>
        </p:txBody>
      </p:sp>
      <p:sp>
        <p:nvSpPr>
          <p:cNvPr id="5" name="Slide Number Placeholder 4"/>
          <p:cNvSpPr>
            <a:spLocks noGrp="1"/>
          </p:cNvSpPr>
          <p:nvPr>
            <p:ph type="sldNum" sz="quarter" idx="12"/>
          </p:nvPr>
        </p:nvSpPr>
        <p:spPr>
          <a:xfrm>
            <a:off x="11167663" y="242334"/>
            <a:ext cx="549908" cy="332654"/>
          </a:xfrm>
          <a:prstGeom prst="rect">
            <a:avLst/>
          </a:prstGeom>
        </p:spPr>
        <p:txBody>
          <a:bodyPr/>
          <a:lstStyle/>
          <a:p>
            <a:fld id="{3F37AE95-E975-4E7F-B7E1-C5DAE596C3B9}" type="slidenum">
              <a:rPr lang="en-US">
                <a:solidFill>
                  <a:srgbClr val="00649A"/>
                </a:solidFill>
              </a:rPr>
              <a:pPr/>
              <a:t>‹#›</a:t>
            </a:fld>
            <a:endParaRPr lang="en-US" dirty="0">
              <a:solidFill>
                <a:srgbClr val="00649A"/>
              </a:solidFill>
            </a:endParaRPr>
          </a:p>
        </p:txBody>
      </p:sp>
      <p:sp>
        <p:nvSpPr>
          <p:cNvPr id="6" name="Title 1"/>
          <p:cNvSpPr txBox="1">
            <a:spLocks/>
          </p:cNvSpPr>
          <p:nvPr userDrawn="1"/>
        </p:nvSpPr>
        <p:spPr>
          <a:xfrm>
            <a:off x="609600" y="580301"/>
            <a:ext cx="8068235" cy="910883"/>
          </a:xfrm>
          <a:prstGeom prst="rect">
            <a:avLst/>
          </a:prstGeom>
        </p:spPr>
        <p:txBody>
          <a:bodyPr vert="horz" lIns="91440" tIns="45720" rIns="91440" bIns="45720" rtlCol="0" anchor="t">
            <a:normAutofit/>
          </a:bodyPr>
          <a:lstStyle>
            <a:lvl1pPr marL="349250" indent="0" algn="l" defTabSz="914400" rtl="0" eaLnBrk="1" latinLnBrk="0" hangingPunct="1">
              <a:spcBef>
                <a:spcPct val="0"/>
              </a:spcBef>
              <a:buNone/>
              <a:defRPr sz="2200" b="1" kern="1200">
                <a:solidFill>
                  <a:schemeClr val="tx2"/>
                </a:solidFill>
                <a:latin typeface="+mj-lt"/>
                <a:ea typeface="+mj-ea"/>
                <a:cs typeface="+mj-cs"/>
              </a:defRPr>
            </a:lvl1pPr>
          </a:lstStyle>
          <a:p>
            <a:r>
              <a:rPr lang="en-US" sz="2199">
                <a:solidFill>
                  <a:srgbClr val="363534"/>
                </a:solidFill>
              </a:rPr>
              <a:t>Click to edit Master title style</a:t>
            </a:r>
          </a:p>
        </p:txBody>
      </p:sp>
      <p:sp>
        <p:nvSpPr>
          <p:cNvPr id="7" name="Date Placeholder 2"/>
          <p:cNvSpPr txBox="1">
            <a:spLocks/>
          </p:cNvSpPr>
          <p:nvPr userDrawn="1"/>
        </p:nvSpPr>
        <p:spPr>
          <a:xfrm>
            <a:off x="9963341" y="242695"/>
            <a:ext cx="1517652" cy="331932"/>
          </a:xfrm>
          <a:prstGeom prst="rect">
            <a:avLst/>
          </a:prstGeom>
        </p:spPr>
        <p:txBody>
          <a:bodyPr vert="horz" lIns="91440" tIns="45720" rIns="91440" bIns="45720" rtlCol="0" anchor="ctr"/>
          <a:lstStyle>
            <a:defPPr>
              <a:defRPr lang="en-US"/>
            </a:defPPr>
            <a:lvl1pPr marL="0" algn="l" defTabSz="914400" rtl="0" eaLnBrk="1" latinLnBrk="0" hangingPunct="1">
              <a:defRPr lang="en-US" sz="800" kern="1200" smtClean="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a:solidFill>
                  <a:srgbClr val="FFFFFF">
                    <a:lumMod val="65000"/>
                  </a:srgbClr>
                </a:solidFill>
              </a:rPr>
              <a:t>February xx, 2016</a:t>
            </a:r>
            <a:endParaRPr dirty="0">
              <a:solidFill>
                <a:srgbClr val="FFFFFF">
                  <a:lumMod val="65000"/>
                </a:srgbClr>
              </a:solidFill>
            </a:endParaRPr>
          </a:p>
        </p:txBody>
      </p:sp>
      <p:sp>
        <p:nvSpPr>
          <p:cNvPr id="8" name="Footer Placeholder 3"/>
          <p:cNvSpPr txBox="1">
            <a:spLocks/>
          </p:cNvSpPr>
          <p:nvPr userDrawn="1"/>
        </p:nvSpPr>
        <p:spPr>
          <a:xfrm>
            <a:off x="8280591" y="242695"/>
            <a:ext cx="1606551" cy="331932"/>
          </a:xfrm>
          <a:prstGeom prst="rect">
            <a:avLst/>
          </a:prstGeom>
        </p:spPr>
        <p:txBody>
          <a:bodyPr vert="horz" lIns="91440" tIns="45720" rIns="91440" bIns="45720" rtlCol="0" anchor="ctr"/>
          <a:lstStyle>
            <a:defPPr>
              <a:defRPr lang="en-US"/>
            </a:defPPr>
            <a:lvl1pPr marL="0" algn="r" defTabSz="914400" rtl="0" eaLnBrk="1" latinLnBrk="0" hangingPunct="1">
              <a:defRPr sz="800"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rgbClr val="FFFFFF">
                    <a:lumMod val="65000"/>
                  </a:srgbClr>
                </a:solidFill>
              </a:rPr>
              <a:t>Presentation Title</a:t>
            </a:r>
            <a:endParaRPr lang="en-US" dirty="0">
              <a:solidFill>
                <a:srgbClr val="FFFFFF">
                  <a:lumMod val="65000"/>
                </a:srgbClr>
              </a:solidFill>
            </a:endParaRPr>
          </a:p>
        </p:txBody>
      </p:sp>
      <p:sp>
        <p:nvSpPr>
          <p:cNvPr id="9" name="Slide Number Placeholder 4"/>
          <p:cNvSpPr txBox="1">
            <a:spLocks/>
          </p:cNvSpPr>
          <p:nvPr userDrawn="1"/>
        </p:nvSpPr>
        <p:spPr>
          <a:xfrm>
            <a:off x="11167663" y="242334"/>
            <a:ext cx="549908" cy="332654"/>
          </a:xfrm>
          <a:prstGeom prst="rect">
            <a:avLst/>
          </a:prstGeom>
        </p:spPr>
        <p:txBody>
          <a:bodyPr vert="horz" lIns="91440" tIns="45720" rIns="91440" bIns="45720" rtlCol="0" anchor="ctr"/>
          <a:lstStyle>
            <a:defPPr>
              <a:defRPr lang="en-US"/>
            </a:defPPr>
            <a:lvl1pPr marL="0" algn="r" defTabSz="914400" rtl="0" eaLnBrk="1" latinLnBrk="0" hangingPunct="1">
              <a:defRPr lang="en-US" sz="800" kern="1200" smtClean="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F37AE95-E975-4E7F-B7E1-C5DAE596C3B9}" type="slidenum">
              <a:rPr>
                <a:solidFill>
                  <a:srgbClr val="FFFFFF">
                    <a:lumMod val="65000"/>
                  </a:srgbClr>
                </a:solidFill>
              </a:rPr>
              <a:pPr/>
              <a:t>‹#›</a:t>
            </a:fld>
            <a:endParaRPr dirty="0">
              <a:solidFill>
                <a:srgbClr val="FFFFFF">
                  <a:lumMod val="65000"/>
                </a:srgbClr>
              </a:solidFill>
            </a:endParaRPr>
          </a:p>
        </p:txBody>
      </p:sp>
      <p:sp>
        <p:nvSpPr>
          <p:cNvPr id="10" name="Text Placeholder 3"/>
          <p:cNvSpPr>
            <a:spLocks noGrp="1"/>
          </p:cNvSpPr>
          <p:nvPr>
            <p:ph type="body" sz="quarter" idx="13"/>
          </p:nvPr>
        </p:nvSpPr>
        <p:spPr>
          <a:xfrm>
            <a:off x="4330700" y="6178635"/>
            <a:ext cx="3530600" cy="372340"/>
          </a:xfrm>
        </p:spPr>
        <p:txBody>
          <a:bodyPr anchor="ctr">
            <a:noAutofit/>
          </a:bodyPr>
          <a:lstStyle>
            <a:lvl1pPr marL="6350" indent="0" algn="ctr">
              <a:defRPr sz="14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a:t>
            </a:r>
          </a:p>
        </p:txBody>
      </p:sp>
      <p:sp>
        <p:nvSpPr>
          <p:cNvPr id="11" name="Rectangle 10"/>
          <p:cNvSpPr/>
          <p:nvPr userDrawn="1"/>
        </p:nvSpPr>
        <p:spPr>
          <a:xfrm>
            <a:off x="0" y="0"/>
            <a:ext cx="12192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1788918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sz="4000" b="1">
                <a:solidFill>
                  <a:srgbClr val="D29F13"/>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lvl1pPr>
              <a:defRPr>
                <a:solidFill>
                  <a:srgbClr val="969696"/>
                </a:solidFill>
                <a:latin typeface="Arial" panose="020B0604020202020204" pitchFamily="34" charset="0"/>
                <a:cs typeface="Arial" panose="020B0604020202020204" pitchFamily="34" charset="0"/>
              </a:defRPr>
            </a:lvl1pPr>
            <a:lvl2pPr>
              <a:defRPr>
                <a:solidFill>
                  <a:srgbClr val="969696"/>
                </a:solidFill>
                <a:latin typeface="Arial" panose="020B0604020202020204" pitchFamily="34" charset="0"/>
                <a:cs typeface="Arial" panose="020B0604020202020204" pitchFamily="34" charset="0"/>
              </a:defRPr>
            </a:lvl2pPr>
            <a:lvl3pPr>
              <a:defRPr>
                <a:solidFill>
                  <a:srgbClr val="969696"/>
                </a:solidFill>
                <a:latin typeface="Arial" panose="020B0604020202020204" pitchFamily="34" charset="0"/>
                <a:cs typeface="Arial" panose="020B0604020202020204" pitchFamily="34" charset="0"/>
              </a:defRPr>
            </a:lvl3pPr>
            <a:lvl4pPr>
              <a:defRPr>
                <a:solidFill>
                  <a:srgbClr val="969696"/>
                </a:solidFill>
                <a:latin typeface="Arial" panose="020B0604020202020204" pitchFamily="34" charset="0"/>
                <a:cs typeface="Arial" panose="020B0604020202020204" pitchFamily="34" charset="0"/>
              </a:defRPr>
            </a:lvl4pPr>
            <a:lvl5pPr>
              <a:defRPr>
                <a:solidFill>
                  <a:srgbClr val="969696"/>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92280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solidFill>
                  <a:srgbClr val="D29F13"/>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rgbClr val="969696"/>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080302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sz="4000" b="1">
                <a:solidFill>
                  <a:srgbClr val="D29F13"/>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solidFill>
                  <a:srgbClr val="969696"/>
                </a:solidFill>
                <a:latin typeface="Arial" panose="020B0604020202020204" pitchFamily="34" charset="0"/>
                <a:cs typeface="Arial" panose="020B0604020202020204" pitchFamily="34" charset="0"/>
              </a:defRPr>
            </a:lvl1pPr>
            <a:lvl2pPr>
              <a:defRPr sz="2400">
                <a:solidFill>
                  <a:srgbClr val="969696"/>
                </a:solidFill>
                <a:latin typeface="Arial" panose="020B0604020202020204" pitchFamily="34" charset="0"/>
                <a:cs typeface="Arial" panose="020B0604020202020204" pitchFamily="34" charset="0"/>
              </a:defRPr>
            </a:lvl2pPr>
            <a:lvl3pPr>
              <a:defRPr sz="2000">
                <a:solidFill>
                  <a:srgbClr val="969696"/>
                </a:solidFill>
                <a:latin typeface="Arial" panose="020B0604020202020204" pitchFamily="34" charset="0"/>
                <a:cs typeface="Arial" panose="020B0604020202020204" pitchFamily="34" charset="0"/>
              </a:defRPr>
            </a:lvl3pPr>
            <a:lvl4pPr>
              <a:defRPr sz="1800">
                <a:solidFill>
                  <a:srgbClr val="969696"/>
                </a:solidFill>
                <a:latin typeface="Arial" panose="020B0604020202020204" pitchFamily="34" charset="0"/>
                <a:cs typeface="Arial" panose="020B0604020202020204" pitchFamily="34" charset="0"/>
              </a:defRPr>
            </a:lvl4pPr>
            <a:lvl5pPr>
              <a:defRPr sz="1800">
                <a:solidFill>
                  <a:srgbClr val="969696"/>
                </a:solidFill>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solidFill>
                  <a:srgbClr val="969696"/>
                </a:solidFill>
                <a:latin typeface="Arial" panose="020B0604020202020204" pitchFamily="34" charset="0"/>
                <a:cs typeface="Arial" panose="020B0604020202020204" pitchFamily="34" charset="0"/>
              </a:defRPr>
            </a:lvl1pPr>
            <a:lvl2pPr>
              <a:defRPr sz="2400">
                <a:solidFill>
                  <a:srgbClr val="969696"/>
                </a:solidFill>
                <a:latin typeface="Arial" panose="020B0604020202020204" pitchFamily="34" charset="0"/>
                <a:cs typeface="Arial" panose="020B0604020202020204" pitchFamily="34" charset="0"/>
              </a:defRPr>
            </a:lvl2pPr>
            <a:lvl3pPr>
              <a:defRPr sz="2000">
                <a:solidFill>
                  <a:srgbClr val="969696"/>
                </a:solidFill>
                <a:latin typeface="Arial" panose="020B0604020202020204" pitchFamily="34" charset="0"/>
                <a:cs typeface="Arial" panose="020B0604020202020204" pitchFamily="34" charset="0"/>
              </a:defRPr>
            </a:lvl3pPr>
            <a:lvl4pPr>
              <a:defRPr sz="1800">
                <a:solidFill>
                  <a:srgbClr val="969696"/>
                </a:solidFill>
                <a:latin typeface="Arial" panose="020B0604020202020204" pitchFamily="34" charset="0"/>
                <a:cs typeface="Arial" panose="020B0604020202020204" pitchFamily="34" charset="0"/>
              </a:defRPr>
            </a:lvl4pPr>
            <a:lvl5pPr>
              <a:defRPr sz="1800">
                <a:solidFill>
                  <a:srgbClr val="969696"/>
                </a:solidFill>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58225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sz="4000" b="1">
                <a:solidFill>
                  <a:srgbClr val="D29F13"/>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solidFill>
                  <a:srgbClr val="96969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solidFill>
                  <a:srgbClr val="969696"/>
                </a:solidFill>
              </a:defRPr>
            </a:lvl1pPr>
            <a:lvl2pPr>
              <a:defRPr sz="2000">
                <a:solidFill>
                  <a:srgbClr val="969696"/>
                </a:solidFill>
              </a:defRPr>
            </a:lvl2pPr>
            <a:lvl3pPr>
              <a:defRPr sz="1800">
                <a:solidFill>
                  <a:srgbClr val="969696"/>
                </a:solidFill>
              </a:defRPr>
            </a:lvl3pPr>
            <a:lvl4pPr>
              <a:defRPr sz="1600">
                <a:solidFill>
                  <a:srgbClr val="969696"/>
                </a:solidFill>
              </a:defRPr>
            </a:lvl4pPr>
            <a:lvl5pPr>
              <a:defRPr sz="1600">
                <a:solidFill>
                  <a:srgbClr val="969696"/>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solidFill>
                  <a:srgbClr val="96969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solidFill>
                  <a:srgbClr val="969696"/>
                </a:solidFill>
              </a:defRPr>
            </a:lvl1pPr>
            <a:lvl2pPr>
              <a:defRPr sz="2000">
                <a:solidFill>
                  <a:srgbClr val="969696"/>
                </a:solidFill>
              </a:defRPr>
            </a:lvl2pPr>
            <a:lvl3pPr>
              <a:defRPr sz="1800">
                <a:solidFill>
                  <a:srgbClr val="969696"/>
                </a:solidFill>
              </a:defRPr>
            </a:lvl3pPr>
            <a:lvl4pPr>
              <a:defRPr sz="1600">
                <a:solidFill>
                  <a:srgbClr val="969696"/>
                </a:solidFill>
              </a:defRPr>
            </a:lvl4pPr>
            <a:lvl5pPr>
              <a:defRPr sz="1600">
                <a:solidFill>
                  <a:srgbClr val="969696"/>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238311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sz="4000" b="1">
                <a:solidFill>
                  <a:srgbClr val="D29F13"/>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62202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9806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a:xfrm>
            <a:off x="9963341" y="242695"/>
            <a:ext cx="1517652" cy="331932"/>
          </a:xfrm>
          <a:prstGeom prst="rect">
            <a:avLst/>
          </a:prstGeom>
        </p:spPr>
        <p:txBody>
          <a:bodyPr/>
          <a:lstStyle/>
          <a:p>
            <a:endParaRPr lang="en-US" dirty="0">
              <a:solidFill>
                <a:srgbClr val="00649A"/>
              </a:solidFill>
            </a:endParaRPr>
          </a:p>
        </p:txBody>
      </p:sp>
      <p:sp>
        <p:nvSpPr>
          <p:cNvPr id="4" name="Footer Placeholder 3"/>
          <p:cNvSpPr>
            <a:spLocks noGrp="1"/>
          </p:cNvSpPr>
          <p:nvPr>
            <p:ph type="ftr" sz="quarter" idx="11"/>
          </p:nvPr>
        </p:nvSpPr>
        <p:spPr>
          <a:xfrm>
            <a:off x="8280591" y="242695"/>
            <a:ext cx="1606551" cy="331932"/>
          </a:xfrm>
          <a:prstGeom prst="rect">
            <a:avLst/>
          </a:prstGeom>
        </p:spPr>
        <p:txBody>
          <a:bodyPr/>
          <a:lstStyle/>
          <a:p>
            <a:endParaRPr lang="en-US" dirty="0">
              <a:solidFill>
                <a:srgbClr val="4D4D4D">
                  <a:lumMod val="60000"/>
                  <a:lumOff val="40000"/>
                </a:srgbClr>
              </a:solidFill>
            </a:endParaRPr>
          </a:p>
        </p:txBody>
      </p:sp>
      <p:sp>
        <p:nvSpPr>
          <p:cNvPr id="5" name="Slide Number Placeholder 4"/>
          <p:cNvSpPr>
            <a:spLocks noGrp="1"/>
          </p:cNvSpPr>
          <p:nvPr>
            <p:ph type="sldNum" sz="quarter" idx="12"/>
          </p:nvPr>
        </p:nvSpPr>
        <p:spPr>
          <a:xfrm>
            <a:off x="11167663" y="242334"/>
            <a:ext cx="549908" cy="332654"/>
          </a:xfrm>
          <a:prstGeom prst="rect">
            <a:avLst/>
          </a:prstGeom>
        </p:spPr>
        <p:txBody>
          <a:bodyPr/>
          <a:lstStyle/>
          <a:p>
            <a:fld id="{3F37AE95-E975-4E7F-B7E1-C5DAE596C3B9}" type="slidenum">
              <a:rPr lang="en-US">
                <a:solidFill>
                  <a:srgbClr val="00649A"/>
                </a:solidFill>
              </a:rPr>
              <a:pPr/>
              <a:t>‹#›</a:t>
            </a:fld>
            <a:endParaRPr lang="en-US" dirty="0">
              <a:solidFill>
                <a:srgbClr val="00649A"/>
              </a:solidFill>
            </a:endParaRPr>
          </a:p>
        </p:txBody>
      </p:sp>
      <p:sp>
        <p:nvSpPr>
          <p:cNvPr id="6" name="Title 1"/>
          <p:cNvSpPr txBox="1">
            <a:spLocks/>
          </p:cNvSpPr>
          <p:nvPr userDrawn="1"/>
        </p:nvSpPr>
        <p:spPr>
          <a:xfrm>
            <a:off x="609600" y="580301"/>
            <a:ext cx="8068235" cy="910883"/>
          </a:xfrm>
          <a:prstGeom prst="rect">
            <a:avLst/>
          </a:prstGeom>
        </p:spPr>
        <p:txBody>
          <a:bodyPr vert="horz" lIns="91440" tIns="45720" rIns="91440" bIns="45720" rtlCol="0" anchor="t">
            <a:normAutofit/>
          </a:bodyPr>
          <a:lstStyle>
            <a:lvl1pPr marL="349250" indent="0" algn="l" defTabSz="914400" rtl="0" eaLnBrk="1" latinLnBrk="0" hangingPunct="1">
              <a:spcBef>
                <a:spcPct val="0"/>
              </a:spcBef>
              <a:buNone/>
              <a:defRPr sz="2200" b="1" kern="1200">
                <a:solidFill>
                  <a:schemeClr val="tx2"/>
                </a:solidFill>
                <a:latin typeface="+mj-lt"/>
                <a:ea typeface="+mj-ea"/>
                <a:cs typeface="+mj-cs"/>
              </a:defRPr>
            </a:lvl1pPr>
          </a:lstStyle>
          <a:p>
            <a:r>
              <a:rPr lang="en-US" sz="2199">
                <a:solidFill>
                  <a:srgbClr val="363534"/>
                </a:solidFill>
              </a:rPr>
              <a:t>Click to edit Master title style</a:t>
            </a:r>
          </a:p>
        </p:txBody>
      </p:sp>
      <p:sp>
        <p:nvSpPr>
          <p:cNvPr id="7" name="Date Placeholder 2"/>
          <p:cNvSpPr txBox="1">
            <a:spLocks/>
          </p:cNvSpPr>
          <p:nvPr userDrawn="1"/>
        </p:nvSpPr>
        <p:spPr>
          <a:xfrm>
            <a:off x="9963341" y="242695"/>
            <a:ext cx="1517652" cy="331932"/>
          </a:xfrm>
          <a:prstGeom prst="rect">
            <a:avLst/>
          </a:prstGeom>
        </p:spPr>
        <p:txBody>
          <a:bodyPr vert="horz" lIns="91440" tIns="45720" rIns="91440" bIns="45720" rtlCol="0" anchor="ctr"/>
          <a:lstStyle>
            <a:defPPr>
              <a:defRPr lang="en-US"/>
            </a:defPPr>
            <a:lvl1pPr marL="0" algn="l" defTabSz="914400" rtl="0" eaLnBrk="1" latinLnBrk="0" hangingPunct="1">
              <a:defRPr lang="en-US" sz="800" kern="1200" smtClean="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a:solidFill>
                  <a:srgbClr val="FFFFFF">
                    <a:lumMod val="65000"/>
                  </a:srgbClr>
                </a:solidFill>
              </a:rPr>
              <a:t>February xx, 2016</a:t>
            </a:r>
            <a:endParaRPr dirty="0">
              <a:solidFill>
                <a:srgbClr val="FFFFFF">
                  <a:lumMod val="65000"/>
                </a:srgbClr>
              </a:solidFill>
            </a:endParaRPr>
          </a:p>
        </p:txBody>
      </p:sp>
      <p:sp>
        <p:nvSpPr>
          <p:cNvPr id="8" name="Footer Placeholder 3"/>
          <p:cNvSpPr txBox="1">
            <a:spLocks/>
          </p:cNvSpPr>
          <p:nvPr userDrawn="1"/>
        </p:nvSpPr>
        <p:spPr>
          <a:xfrm>
            <a:off x="8280591" y="242695"/>
            <a:ext cx="1606551" cy="331932"/>
          </a:xfrm>
          <a:prstGeom prst="rect">
            <a:avLst/>
          </a:prstGeom>
        </p:spPr>
        <p:txBody>
          <a:bodyPr vert="horz" lIns="91440" tIns="45720" rIns="91440" bIns="45720" rtlCol="0" anchor="ctr"/>
          <a:lstStyle>
            <a:defPPr>
              <a:defRPr lang="en-US"/>
            </a:defPPr>
            <a:lvl1pPr marL="0" algn="r" defTabSz="914400" rtl="0" eaLnBrk="1" latinLnBrk="0" hangingPunct="1">
              <a:defRPr sz="800"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rgbClr val="FFFFFF">
                    <a:lumMod val="65000"/>
                  </a:srgbClr>
                </a:solidFill>
              </a:rPr>
              <a:t>Presentation Title</a:t>
            </a:r>
            <a:endParaRPr lang="en-US" dirty="0">
              <a:solidFill>
                <a:srgbClr val="FFFFFF">
                  <a:lumMod val="65000"/>
                </a:srgbClr>
              </a:solidFill>
            </a:endParaRPr>
          </a:p>
        </p:txBody>
      </p:sp>
      <p:sp>
        <p:nvSpPr>
          <p:cNvPr id="9" name="Slide Number Placeholder 4"/>
          <p:cNvSpPr txBox="1">
            <a:spLocks/>
          </p:cNvSpPr>
          <p:nvPr userDrawn="1"/>
        </p:nvSpPr>
        <p:spPr>
          <a:xfrm>
            <a:off x="11167663" y="242334"/>
            <a:ext cx="549908" cy="332654"/>
          </a:xfrm>
          <a:prstGeom prst="rect">
            <a:avLst/>
          </a:prstGeom>
        </p:spPr>
        <p:txBody>
          <a:bodyPr vert="horz" lIns="91440" tIns="45720" rIns="91440" bIns="45720" rtlCol="0" anchor="ctr"/>
          <a:lstStyle>
            <a:defPPr>
              <a:defRPr lang="en-US"/>
            </a:defPPr>
            <a:lvl1pPr marL="0" algn="r" defTabSz="914400" rtl="0" eaLnBrk="1" latinLnBrk="0" hangingPunct="1">
              <a:defRPr lang="en-US" sz="800" kern="1200" smtClean="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F37AE95-E975-4E7F-B7E1-C5DAE596C3B9}" type="slidenum">
              <a:rPr>
                <a:solidFill>
                  <a:srgbClr val="FFFFFF">
                    <a:lumMod val="65000"/>
                  </a:srgbClr>
                </a:solidFill>
              </a:rPr>
              <a:pPr/>
              <a:t>‹#›</a:t>
            </a:fld>
            <a:endParaRPr dirty="0">
              <a:solidFill>
                <a:srgbClr val="FFFFFF">
                  <a:lumMod val="65000"/>
                </a:srgbClr>
              </a:solidFill>
            </a:endParaRPr>
          </a:p>
        </p:txBody>
      </p:sp>
      <p:sp>
        <p:nvSpPr>
          <p:cNvPr id="10" name="Text Placeholder 3"/>
          <p:cNvSpPr>
            <a:spLocks noGrp="1"/>
          </p:cNvSpPr>
          <p:nvPr>
            <p:ph type="body" sz="quarter" idx="13"/>
          </p:nvPr>
        </p:nvSpPr>
        <p:spPr>
          <a:xfrm>
            <a:off x="4330700" y="6178635"/>
            <a:ext cx="3530600" cy="372340"/>
          </a:xfrm>
        </p:spPr>
        <p:txBody>
          <a:bodyPr anchor="ctr">
            <a:noAutofit/>
          </a:bodyPr>
          <a:lstStyle>
            <a:lvl1pPr marL="6350" indent="0" algn="ctr">
              <a:defRPr sz="14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a:t>
            </a:r>
          </a:p>
        </p:txBody>
      </p:sp>
      <p:sp>
        <p:nvSpPr>
          <p:cNvPr id="11" name="Rectangle 10"/>
          <p:cNvSpPr/>
          <p:nvPr userDrawn="1"/>
        </p:nvSpPr>
        <p:spPr>
          <a:xfrm>
            <a:off x="0" y="0"/>
            <a:ext cx="12192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32619578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lvl1pPr>
              <a:defRPr sz="4000" b="1">
                <a:solidFill>
                  <a:srgbClr val="D29F13"/>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08163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10" Type="http://schemas.openxmlformats.org/officeDocument/2006/relationships/image" Target="../media/image2.png"/><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Box 6"/>
          <p:cNvSpPr txBox="1"/>
          <p:nvPr userDrawn="1"/>
        </p:nvSpPr>
        <p:spPr>
          <a:xfrm>
            <a:off x="609600" y="152401"/>
            <a:ext cx="8636000" cy="276999"/>
          </a:xfrm>
          <a:prstGeom prst="rect">
            <a:avLst/>
          </a:prstGeom>
          <a:noFill/>
        </p:spPr>
        <p:txBody>
          <a:bodyPr wrap="square" rtlCol="0">
            <a:spAutoFit/>
          </a:bodyPr>
          <a:lstStyle/>
          <a:p>
            <a:endParaRPr lang="en-US" sz="1200" dirty="0">
              <a:solidFill>
                <a:srgbClr val="DEB222"/>
              </a:solidFill>
              <a:latin typeface="Arial" panose="020B0604020202020204" pitchFamily="34" charset="0"/>
              <a:cs typeface="Arial" panose="020B0604020202020204" pitchFamily="34" charset="0"/>
            </a:endParaRPr>
          </a:p>
        </p:txBody>
      </p:sp>
      <p:sp>
        <p:nvSpPr>
          <p:cNvPr id="8" name="TextBox 7"/>
          <p:cNvSpPr txBox="1"/>
          <p:nvPr userDrawn="1"/>
        </p:nvSpPr>
        <p:spPr>
          <a:xfrm>
            <a:off x="609600" y="609601"/>
            <a:ext cx="9042400" cy="430887"/>
          </a:xfrm>
          <a:prstGeom prst="rect">
            <a:avLst/>
          </a:prstGeom>
          <a:noFill/>
        </p:spPr>
        <p:txBody>
          <a:bodyPr wrap="square" rtlCol="0">
            <a:spAutoFit/>
          </a:bodyPr>
          <a:lstStyle/>
          <a:p>
            <a:endParaRPr lang="en-US" sz="2200" dirty="0">
              <a:solidFill>
                <a:srgbClr val="DEB222"/>
              </a:solidFill>
              <a:latin typeface="Arial" panose="020B0604020202020204" pitchFamily="34" charset="0"/>
              <a:cs typeface="Arial" panose="020B0604020202020204" pitchFamily="34" charset="0"/>
            </a:endParaRPr>
          </a:p>
        </p:txBody>
      </p:sp>
      <p:sp>
        <p:nvSpPr>
          <p:cNvPr id="11" name="Footer Placeholder 2"/>
          <p:cNvSpPr txBox="1">
            <a:spLocks/>
          </p:cNvSpPr>
          <p:nvPr userDrawn="1"/>
        </p:nvSpPr>
        <p:spPr>
          <a:xfrm>
            <a:off x="9631680" y="6466776"/>
            <a:ext cx="2357120" cy="162626"/>
          </a:xfrm>
          <a:prstGeom prst="rect">
            <a:avLst/>
          </a:prstGeom>
        </p:spPr>
        <p:txBody>
          <a:bodyPr/>
          <a:lstStyle>
            <a:defPPr>
              <a:defRPr lang="en-US"/>
            </a:defPPr>
            <a:lvl1pPr marL="0" algn="r" defTabSz="914400" rtl="0" eaLnBrk="1" latinLnBrk="0" hangingPunct="1">
              <a:defRPr sz="800" kern="1200">
                <a:solidFill>
                  <a:srgbClr val="77797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en-US" sz="1100" b="1" dirty="0">
              <a:solidFill>
                <a:srgbClr val="949494"/>
              </a:solidFill>
              <a:latin typeface="Arial"/>
              <a:cs typeface="Arial"/>
            </a:endParaRPr>
          </a:p>
        </p:txBody>
      </p:sp>
      <p:pic>
        <p:nvPicPr>
          <p:cNvPr id="2" name="Picture 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376151" y="5686333"/>
            <a:ext cx="1743594" cy="861755"/>
          </a:xfrm>
          <a:prstGeom prst="rect">
            <a:avLst/>
          </a:prstGeom>
        </p:spPr>
      </p:pic>
    </p:spTree>
    <p:extLst>
      <p:ext uri="{BB962C8B-B14F-4D97-AF65-F5344CB8AC3E}">
        <p14:creationId xmlns:p14="http://schemas.microsoft.com/office/powerpoint/2010/main" val="203869834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Box 6"/>
          <p:cNvSpPr txBox="1"/>
          <p:nvPr userDrawn="1"/>
        </p:nvSpPr>
        <p:spPr>
          <a:xfrm>
            <a:off x="609600" y="152401"/>
            <a:ext cx="8636000" cy="276999"/>
          </a:xfrm>
          <a:prstGeom prst="rect">
            <a:avLst/>
          </a:prstGeom>
          <a:noFill/>
        </p:spPr>
        <p:txBody>
          <a:bodyPr wrap="square" rtlCol="0">
            <a:spAutoFit/>
          </a:bodyPr>
          <a:lstStyle/>
          <a:p>
            <a:endParaRPr lang="en-US" sz="1200" dirty="0">
              <a:solidFill>
                <a:srgbClr val="DEB222"/>
              </a:solidFill>
              <a:latin typeface="Arial" panose="020B0604020202020204" pitchFamily="34" charset="0"/>
              <a:cs typeface="Arial" panose="020B0604020202020204" pitchFamily="34" charset="0"/>
            </a:endParaRPr>
          </a:p>
        </p:txBody>
      </p:sp>
      <p:sp>
        <p:nvSpPr>
          <p:cNvPr id="8" name="TextBox 7"/>
          <p:cNvSpPr txBox="1"/>
          <p:nvPr userDrawn="1"/>
        </p:nvSpPr>
        <p:spPr>
          <a:xfrm>
            <a:off x="609600" y="609601"/>
            <a:ext cx="9042400" cy="430887"/>
          </a:xfrm>
          <a:prstGeom prst="rect">
            <a:avLst/>
          </a:prstGeom>
          <a:noFill/>
        </p:spPr>
        <p:txBody>
          <a:bodyPr wrap="square" rtlCol="0">
            <a:spAutoFit/>
          </a:bodyPr>
          <a:lstStyle/>
          <a:p>
            <a:endParaRPr lang="en-US" sz="2200" dirty="0">
              <a:solidFill>
                <a:srgbClr val="DEB222"/>
              </a:solidFill>
              <a:latin typeface="Arial" panose="020B0604020202020204" pitchFamily="34" charset="0"/>
              <a:cs typeface="Arial" panose="020B0604020202020204" pitchFamily="34" charset="0"/>
            </a:endParaRPr>
          </a:p>
        </p:txBody>
      </p:sp>
      <p:pic>
        <p:nvPicPr>
          <p:cNvPr id="5122" name="Picture 2"/>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27296" y="5704764"/>
            <a:ext cx="2641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Footer Placeholder 2"/>
          <p:cNvSpPr txBox="1">
            <a:spLocks/>
          </p:cNvSpPr>
          <p:nvPr userDrawn="1"/>
        </p:nvSpPr>
        <p:spPr>
          <a:xfrm>
            <a:off x="9631680" y="6466776"/>
            <a:ext cx="2357120" cy="162626"/>
          </a:xfrm>
          <a:prstGeom prst="rect">
            <a:avLst/>
          </a:prstGeom>
        </p:spPr>
        <p:txBody>
          <a:bodyPr/>
          <a:lstStyle>
            <a:defPPr>
              <a:defRPr lang="en-US"/>
            </a:defPPr>
            <a:lvl1pPr marL="0" algn="r" defTabSz="914400" rtl="0" eaLnBrk="1" latinLnBrk="0" hangingPunct="1">
              <a:defRPr sz="800" kern="1200">
                <a:solidFill>
                  <a:srgbClr val="77797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en-US" sz="1100" b="1" dirty="0">
              <a:solidFill>
                <a:srgbClr val="949494"/>
              </a:solidFill>
              <a:latin typeface="Arial"/>
              <a:cs typeface="Arial"/>
            </a:endParaRPr>
          </a:p>
        </p:txBody>
      </p:sp>
    </p:spTree>
    <p:extLst>
      <p:ext uri="{BB962C8B-B14F-4D97-AF65-F5344CB8AC3E}">
        <p14:creationId xmlns:p14="http://schemas.microsoft.com/office/powerpoint/2010/main" val="1666344765"/>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gold-foundation.org/newsroom/video/tell-me-more/" TargetMode="External"/><Relationship Id="rId1" Type="http://schemas.openxmlformats.org/officeDocument/2006/relationships/slideLayout" Target="../slideLayouts/slideLayout2.xml"/><Relationship Id="rId5" Type="http://schemas.openxmlformats.org/officeDocument/2006/relationships/hyperlink" Target="https://www.gold-foundation.org/newsroom/video/quest-diagnostics-integrates-tell-me-more-into-their-everyday-excellence-program/" TargetMode="Externa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hyperlink" Target="mailto:pmiller@gold-foundation.org"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pmiller@gold-foundation.org"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F_RGB_7555_Black.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021" y="457514"/>
            <a:ext cx="3055075" cy="1766540"/>
          </a:xfrm>
          <a:prstGeom prst="rect">
            <a:avLst/>
          </a:prstGeom>
        </p:spPr>
      </p:pic>
      <p:sp>
        <p:nvSpPr>
          <p:cNvPr id="8" name="Title 1"/>
          <p:cNvSpPr txBox="1">
            <a:spLocks/>
          </p:cNvSpPr>
          <p:nvPr/>
        </p:nvSpPr>
        <p:spPr>
          <a:xfrm>
            <a:off x="279521" y="1905000"/>
            <a:ext cx="4838657" cy="1371600"/>
          </a:xfrm>
          <a:prstGeom prst="rect">
            <a:avLst/>
          </a:prstGeom>
        </p:spPr>
        <p:txBody>
          <a:bodyPr vert="horz" lIns="91440" tIns="45720" rIns="91440" bIns="45720" rtlCol="0" anchor="t">
            <a:noAutofit/>
          </a:bodyPr>
          <a:lstStyle>
            <a:lvl1pPr marL="0" indent="0" algn="ctr" defTabSz="914400" rtl="0" eaLnBrk="1" latinLnBrk="0" hangingPunct="1">
              <a:lnSpc>
                <a:spcPct val="100000"/>
              </a:lnSpc>
              <a:spcBef>
                <a:spcPct val="0"/>
              </a:spcBef>
              <a:buNone/>
              <a:defRPr lang="en-US" sz="4200" b="0" kern="1200" dirty="0">
                <a:solidFill>
                  <a:schemeClr val="bg2"/>
                </a:solidFill>
                <a:latin typeface="+mj-lt"/>
                <a:ea typeface="+mj-ea"/>
                <a:cs typeface="+mj-cs"/>
              </a:defRPr>
            </a:lvl1pPr>
          </a:lstStyle>
          <a:p>
            <a:pPr algn="l">
              <a:lnSpc>
                <a:spcPts val="4400"/>
              </a:lnSpc>
            </a:pPr>
            <a:endParaRPr lang="en-US" sz="3000" b="1" dirty="0">
              <a:solidFill>
                <a:srgbClr val="D29F13"/>
              </a:solidFill>
              <a:latin typeface="Arial" panose="020B0604020202020204" pitchFamily="34" charset="0"/>
              <a:cs typeface="Arial" panose="020B0604020202020204" pitchFamily="34" charset="0"/>
            </a:endParaRPr>
          </a:p>
          <a:p>
            <a:pPr algn="l">
              <a:lnSpc>
                <a:spcPts val="4400"/>
              </a:lnSpc>
            </a:pPr>
            <a:r>
              <a:rPr sz="3000" b="1" dirty="0">
                <a:solidFill>
                  <a:srgbClr val="D29F13"/>
                </a:solidFill>
                <a:latin typeface="Arial" panose="020B0604020202020204" pitchFamily="34" charset="0"/>
                <a:cs typeface="Arial" panose="020B0604020202020204" pitchFamily="34" charset="0"/>
              </a:rPr>
              <a:t>T</a:t>
            </a:r>
            <a:r>
              <a:rPr lang="en-US" sz="3000" b="1" dirty="0">
                <a:solidFill>
                  <a:srgbClr val="D29F13"/>
                </a:solidFill>
                <a:latin typeface="Arial" panose="020B0604020202020204" pitchFamily="34" charset="0"/>
                <a:cs typeface="Arial" panose="020B0604020202020204" pitchFamily="34" charset="0"/>
              </a:rPr>
              <a:t>ell </a:t>
            </a:r>
            <a:r>
              <a:rPr sz="3000" b="1" dirty="0">
                <a:solidFill>
                  <a:srgbClr val="D29F13"/>
                </a:solidFill>
                <a:latin typeface="Arial" panose="020B0604020202020204" pitchFamily="34" charset="0"/>
                <a:cs typeface="Arial" panose="020B0604020202020204" pitchFamily="34" charset="0"/>
              </a:rPr>
              <a:t>M</a:t>
            </a:r>
            <a:r>
              <a:rPr lang="en-US" sz="3000" b="1" dirty="0">
                <a:solidFill>
                  <a:srgbClr val="D29F13"/>
                </a:solidFill>
                <a:latin typeface="Arial" panose="020B0604020202020204" pitchFamily="34" charset="0"/>
                <a:cs typeface="Arial" panose="020B0604020202020204" pitchFamily="34" charset="0"/>
              </a:rPr>
              <a:t>e </a:t>
            </a:r>
            <a:r>
              <a:rPr sz="3000" b="1" dirty="0">
                <a:solidFill>
                  <a:srgbClr val="D29F13"/>
                </a:solidFill>
                <a:latin typeface="Arial" panose="020B0604020202020204" pitchFamily="34" charset="0"/>
                <a:cs typeface="Arial" panose="020B0604020202020204" pitchFamily="34" charset="0"/>
              </a:rPr>
              <a:t>M</a:t>
            </a:r>
            <a:r>
              <a:rPr lang="en-US" sz="3000" b="1" dirty="0">
                <a:solidFill>
                  <a:srgbClr val="D29F13"/>
                </a:solidFill>
                <a:latin typeface="Arial" panose="020B0604020202020204" pitchFamily="34" charset="0"/>
                <a:cs typeface="Arial" panose="020B0604020202020204" pitchFamily="34" charset="0"/>
              </a:rPr>
              <a:t>ore® </a:t>
            </a:r>
          </a:p>
          <a:p>
            <a:pPr algn="l">
              <a:lnSpc>
                <a:spcPts val="4400"/>
              </a:lnSpc>
            </a:pPr>
            <a:r>
              <a:rPr lang="en-US" sz="3000" b="1" dirty="0">
                <a:solidFill>
                  <a:srgbClr val="D29F13"/>
                </a:solidFill>
                <a:latin typeface="Arial" panose="020B0604020202020204" pitchFamily="34" charset="0"/>
                <a:cs typeface="Arial" panose="020B0604020202020204" pitchFamily="34" charset="0"/>
              </a:rPr>
              <a:t>for Covid-19 Care</a:t>
            </a:r>
          </a:p>
          <a:p>
            <a:pPr algn="l">
              <a:lnSpc>
                <a:spcPts val="4400"/>
              </a:lnSpc>
            </a:pPr>
            <a:r>
              <a:rPr lang="en-US" sz="3000" b="1" dirty="0">
                <a:solidFill>
                  <a:schemeClr val="bg1">
                    <a:lumMod val="50000"/>
                  </a:schemeClr>
                </a:solidFill>
                <a:latin typeface="Arial" panose="020B0604020202020204" pitchFamily="34" charset="0"/>
                <a:cs typeface="Arial" panose="020B0604020202020204" pitchFamily="34" charset="0"/>
              </a:rPr>
              <a:t>Information &amp; License</a:t>
            </a:r>
          </a:p>
        </p:txBody>
      </p:sp>
      <p:sp>
        <p:nvSpPr>
          <p:cNvPr id="5" name="TextBox 4"/>
          <p:cNvSpPr txBox="1"/>
          <p:nvPr/>
        </p:nvSpPr>
        <p:spPr>
          <a:xfrm>
            <a:off x="441098" y="5791200"/>
            <a:ext cx="3581281" cy="338554"/>
          </a:xfrm>
          <a:prstGeom prst="rect">
            <a:avLst/>
          </a:prstGeom>
          <a:noFill/>
        </p:spPr>
        <p:txBody>
          <a:bodyPr wrap="square" rtlCol="0">
            <a:spAutoFit/>
          </a:bodyPr>
          <a:lstStyle/>
          <a:p>
            <a:r>
              <a:rPr lang="en-US" sz="1600" b="1" dirty="0">
                <a:solidFill>
                  <a:srgbClr val="969696"/>
                </a:solidFill>
                <a:latin typeface="Arial" panose="020B0604020202020204" pitchFamily="34" charset="0"/>
                <a:cs typeface="Arial" panose="020B0604020202020204" pitchFamily="34" charset="0"/>
              </a:rPr>
              <a:t>April 2020</a:t>
            </a:r>
          </a:p>
        </p:txBody>
      </p:sp>
      <p:pic>
        <p:nvPicPr>
          <p:cNvPr id="2" name="Picture 1">
            <a:extLst>
              <a:ext uri="{FF2B5EF4-FFF2-40B4-BE49-F238E27FC236}">
                <a16:creationId xmlns="" xmlns:a16="http://schemas.microsoft.com/office/drawing/2014/main" id="{22BFF821-89E4-4A06-BFC5-BDD57B499E4D}"/>
              </a:ext>
            </a:extLst>
          </p:cNvPr>
          <p:cNvPicPr>
            <a:picLocks noChangeAspect="1"/>
          </p:cNvPicPr>
          <p:nvPr/>
        </p:nvPicPr>
        <p:blipFill>
          <a:blip r:embed="rId4"/>
          <a:stretch>
            <a:fillRect/>
          </a:stretch>
        </p:blipFill>
        <p:spPr>
          <a:xfrm>
            <a:off x="5118178" y="28889"/>
            <a:ext cx="6308838" cy="6858000"/>
          </a:xfrm>
          <a:prstGeom prst="rect">
            <a:avLst/>
          </a:prstGeom>
        </p:spPr>
      </p:pic>
    </p:spTree>
    <p:extLst>
      <p:ext uri="{BB962C8B-B14F-4D97-AF65-F5344CB8AC3E}">
        <p14:creationId xmlns:p14="http://schemas.microsoft.com/office/powerpoint/2010/main" val="3989875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Tell Me More®  works</a:t>
            </a:r>
            <a:endParaRPr lang="en-US" baseline="30000" dirty="0"/>
          </a:p>
        </p:txBody>
      </p:sp>
      <p:sp>
        <p:nvSpPr>
          <p:cNvPr id="11" name="Rectangle 9"/>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13"/>
          <p:cNvSpPr/>
          <p:nvPr/>
        </p:nvSpPr>
        <p:spPr>
          <a:xfrm>
            <a:off x="4943301" y="1575580"/>
            <a:ext cx="6096000" cy="3046988"/>
          </a:xfrm>
          <a:prstGeom prst="rect">
            <a:avLst/>
          </a:prstGeom>
        </p:spPr>
        <p:txBody>
          <a:bodyPr>
            <a:spAutoFit/>
          </a:bodyPr>
          <a:lstStyle/>
          <a:p>
            <a:pPr marL="457200" indent="-457200" eaLnBrk="0" fontAlgn="base" hangingPunct="0">
              <a:spcBef>
                <a:spcPct val="0"/>
              </a:spcBef>
              <a:spcAft>
                <a:spcPct val="0"/>
              </a:spcAft>
              <a:buAutoNum type="arabicParenBoth" startAt="4"/>
            </a:pPr>
            <a:r>
              <a:rPr lang="en-US" altLang="en-US" sz="2400" b="1" dirty="0" smtClean="0">
                <a:latin typeface="Arial" panose="020B0604020202020204" pitchFamily="34" charset="0"/>
                <a:cs typeface="Arial" panose="020B0604020202020204" pitchFamily="34" charset="0"/>
              </a:rPr>
              <a:t>If your institution is using our Permission Form, please save a signed copy </a:t>
            </a:r>
            <a:r>
              <a:rPr lang="en-US" altLang="en-US" sz="2400" b="1" dirty="0">
                <a:latin typeface="Arial" panose="020B0604020202020204" pitchFamily="34" charset="0"/>
                <a:cs typeface="Arial" panose="020B0604020202020204" pitchFamily="34" charset="0"/>
              </a:rPr>
              <a:t>in the patient’s </a:t>
            </a:r>
            <a:r>
              <a:rPr lang="en-US" altLang="en-US" sz="2400" b="1" dirty="0" smtClean="0">
                <a:latin typeface="Arial" panose="020B0604020202020204" pitchFamily="34" charset="0"/>
                <a:cs typeface="Arial" panose="020B0604020202020204" pitchFamily="34" charset="0"/>
              </a:rPr>
              <a:t>chart.</a:t>
            </a:r>
            <a:br>
              <a:rPr lang="en-US" altLang="en-US" sz="2400" b="1" dirty="0" smtClean="0">
                <a:latin typeface="Arial" panose="020B0604020202020204" pitchFamily="34" charset="0"/>
                <a:cs typeface="Arial" panose="020B0604020202020204" pitchFamily="34" charset="0"/>
              </a:rPr>
            </a:br>
            <a:endParaRPr lang="en-US" altLang="en-US" sz="2400" b="1" dirty="0" smtClean="0">
              <a:latin typeface="Arial" panose="020B0604020202020204" pitchFamily="34" charset="0"/>
              <a:cs typeface="Arial" panose="020B0604020202020204" pitchFamily="34" charset="0"/>
            </a:endParaRPr>
          </a:p>
          <a:p>
            <a:pPr eaLnBrk="0" fontAlgn="base" hangingPunct="0">
              <a:spcBef>
                <a:spcPct val="0"/>
              </a:spcBef>
              <a:spcAft>
                <a:spcPct val="0"/>
              </a:spcAft>
            </a:pPr>
            <a:r>
              <a:rPr lang="en-US" altLang="en-US" sz="2400" dirty="0" smtClean="0">
                <a:latin typeface="Arial" panose="020B0604020202020204" pitchFamily="34" charset="0"/>
                <a:cs typeface="Arial" panose="020B0604020202020204" pitchFamily="34" charset="0"/>
              </a:rPr>
              <a:t>Note: Hospitals are welcome to use a different way to acknowledge a patient’s agreement to participate in Tell </a:t>
            </a:r>
            <a:r>
              <a:rPr lang="en-US" altLang="en-US" sz="2400" dirty="0">
                <a:latin typeface="Arial" panose="020B0604020202020204" pitchFamily="34" charset="0"/>
                <a:cs typeface="Arial" panose="020B0604020202020204" pitchFamily="34" charset="0"/>
              </a:rPr>
              <a:t>Me More®. </a:t>
            </a:r>
            <a:r>
              <a:rPr lang="en-US" altLang="en-US" sz="2400" dirty="0" smtClean="0">
                <a:latin typeface="Arial" panose="020B0604020202020204" pitchFamily="34" charset="0"/>
                <a:cs typeface="Arial" panose="020B0604020202020204" pitchFamily="34" charset="0"/>
              </a:rPr>
              <a:t>Our Permission Form is one option.</a:t>
            </a:r>
            <a:endParaRPr lang="en-US" altLang="en-US" sz="2400" b="1"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a:stretch>
            <a:fillRect/>
          </a:stretch>
        </p:blipFill>
        <p:spPr>
          <a:xfrm>
            <a:off x="850669" y="1692276"/>
            <a:ext cx="3757388" cy="2521528"/>
          </a:xfrm>
          <a:prstGeom prst="rect">
            <a:avLst/>
          </a:prstGeom>
        </p:spPr>
      </p:pic>
    </p:spTree>
    <p:extLst>
      <p:ext uri="{BB962C8B-B14F-4D97-AF65-F5344CB8AC3E}">
        <p14:creationId xmlns:p14="http://schemas.microsoft.com/office/powerpoint/2010/main" val="1756254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411" y="511206"/>
            <a:ext cx="10972800" cy="1143000"/>
          </a:xfrm>
        </p:spPr>
        <p:txBody>
          <a:bodyPr/>
          <a:lstStyle/>
          <a:p>
            <a:r>
              <a:rPr lang="en-US" dirty="0"/>
              <a:t>Setting up Tell Me More</a:t>
            </a:r>
            <a:r>
              <a:rPr lang="en-US" baseline="30000" dirty="0"/>
              <a:t>®</a:t>
            </a:r>
            <a:r>
              <a:rPr lang="en-US" dirty="0"/>
              <a:t> at your care setting</a:t>
            </a:r>
            <a:endParaRPr lang="en-US" baseline="30000" dirty="0"/>
          </a:p>
        </p:txBody>
      </p:sp>
      <p:sp>
        <p:nvSpPr>
          <p:cNvPr id="11" name="Rectangle 9"/>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13"/>
          <p:cNvSpPr/>
          <p:nvPr/>
        </p:nvSpPr>
        <p:spPr>
          <a:xfrm>
            <a:off x="477431" y="1438076"/>
            <a:ext cx="11522774" cy="3877985"/>
          </a:xfrm>
          <a:prstGeom prst="rect">
            <a:avLst/>
          </a:prstGeom>
        </p:spPr>
        <p:txBody>
          <a:bodyPr wrap="square">
            <a:spAutoFit/>
          </a:bodyPr>
          <a:lstStyle/>
          <a:p>
            <a:pPr marL="457200" lvl="0" indent="-457200" eaLnBrk="0" fontAlgn="base" hangingPunct="0">
              <a:spcBef>
                <a:spcPct val="0"/>
              </a:spcBef>
              <a:spcAft>
                <a:spcPct val="0"/>
              </a:spcAft>
              <a:buAutoNum type="arabicParenBoth"/>
            </a:pPr>
            <a:r>
              <a:rPr lang="en-US" altLang="en-US" sz="2000" b="1" dirty="0">
                <a:latin typeface="Arial" panose="020B0604020202020204" pitchFamily="34" charset="0"/>
                <a:ea typeface="Times New Roman" panose="02020603050405020304" pitchFamily="18" charset="0"/>
                <a:cs typeface="Arial" panose="020B0604020202020204" pitchFamily="34" charset="0"/>
              </a:rPr>
              <a:t>Stakeholder </a:t>
            </a:r>
            <a:r>
              <a:rPr lang="en-US" altLang="en-US" sz="2000" b="1" dirty="0" smtClean="0">
                <a:latin typeface="Arial" panose="020B0604020202020204" pitchFamily="34" charset="0"/>
                <a:ea typeface="Times New Roman" panose="02020603050405020304" pitchFamily="18" charset="0"/>
                <a:cs typeface="Arial" panose="020B0604020202020204" pitchFamily="34" charset="0"/>
              </a:rPr>
              <a:t>buy-in</a:t>
            </a:r>
            <a:r>
              <a:rPr lang="en-US" altLang="en-US" sz="2000" b="1" dirty="0">
                <a:latin typeface="Arial" panose="020B0604020202020204" pitchFamily="34" charset="0"/>
                <a:ea typeface="Times New Roman" panose="02020603050405020304" pitchFamily="18" charset="0"/>
                <a:cs typeface="Arial" panose="020B0604020202020204" pitchFamily="34" charset="0"/>
              </a:rPr>
              <a:t>: </a:t>
            </a:r>
            <a:r>
              <a:rPr lang="en-US" altLang="en-US" sz="2000" dirty="0">
                <a:latin typeface="Arial" panose="020B0604020202020204" pitchFamily="34" charset="0"/>
                <a:ea typeface="Times New Roman" panose="02020603050405020304" pitchFamily="18" charset="0"/>
                <a:cs typeface="Arial" panose="020B0604020202020204" pitchFamily="34" charset="0"/>
              </a:rPr>
              <a:t>G</a:t>
            </a:r>
            <a:r>
              <a:rPr lang="en-US" altLang="en-US" sz="2000" dirty="0" smtClean="0">
                <a:latin typeface="Arial" panose="020B0604020202020204" pitchFamily="34" charset="0"/>
                <a:ea typeface="Times New Roman" panose="02020603050405020304" pitchFamily="18" charset="0"/>
                <a:cs typeface="Arial" panose="020B0604020202020204" pitchFamily="34" charset="0"/>
              </a:rPr>
              <a:t>et </a:t>
            </a:r>
            <a:r>
              <a:rPr lang="en-US" altLang="en-US" sz="2000" dirty="0">
                <a:latin typeface="Arial" panose="020B0604020202020204" pitchFamily="34" charset="0"/>
                <a:ea typeface="Times New Roman" panose="02020603050405020304" pitchFamily="18" charset="0"/>
                <a:cs typeface="Arial" panose="020B0604020202020204" pitchFamily="34" charset="0"/>
              </a:rPr>
              <a:t>any approvals </a:t>
            </a:r>
            <a:r>
              <a:rPr lang="en-US" altLang="en-US" sz="2000" dirty="0" smtClean="0">
                <a:latin typeface="Arial" panose="020B0604020202020204" pitchFamily="34" charset="0"/>
                <a:ea typeface="Times New Roman" panose="02020603050405020304" pitchFamily="18" charset="0"/>
                <a:cs typeface="Arial" panose="020B0604020202020204" pitchFamily="34" charset="0"/>
              </a:rPr>
              <a:t>from hospital leadership.</a:t>
            </a:r>
          </a:p>
          <a:p>
            <a:pPr marL="457200" lvl="0" indent="-457200" eaLnBrk="0" fontAlgn="base" hangingPunct="0">
              <a:spcBef>
                <a:spcPct val="0"/>
              </a:spcBef>
              <a:spcAft>
                <a:spcPct val="0"/>
              </a:spcAft>
              <a:buAutoNum type="arabicParenBoth"/>
            </a:pPr>
            <a:r>
              <a:rPr lang="en-US" altLang="en-US" sz="2000" b="1" dirty="0">
                <a:latin typeface="Arial" panose="020B0604020202020204" pitchFamily="34" charset="0"/>
                <a:ea typeface="Times New Roman" panose="02020603050405020304" pitchFamily="18" charset="0"/>
                <a:cs typeface="Arial" panose="020B0604020202020204" pitchFamily="34" charset="0"/>
              </a:rPr>
              <a:t>Your procedures: </a:t>
            </a:r>
            <a:r>
              <a:rPr lang="en-US" altLang="en-US" sz="2000" dirty="0">
                <a:latin typeface="Arial" panose="020B0604020202020204" pitchFamily="34" charset="0"/>
                <a:ea typeface="Times New Roman" panose="02020603050405020304" pitchFamily="18" charset="0"/>
                <a:cs typeface="Arial" panose="020B0604020202020204" pitchFamily="34" charset="0"/>
              </a:rPr>
              <a:t>Decide on what works best for your hospital/organization:</a:t>
            </a:r>
          </a:p>
          <a:p>
            <a:pPr marL="914400" lvl="1" indent="-457200" eaLnBrk="0" fontAlgn="base" hangingPunct="0">
              <a:spcBef>
                <a:spcPct val="0"/>
              </a:spcBef>
              <a:spcAft>
                <a:spcPct val="0"/>
              </a:spcAft>
              <a:buFont typeface="Arial" panose="020B0604020202020204" pitchFamily="34" charset="0"/>
              <a:buChar char="•"/>
            </a:pPr>
            <a:r>
              <a:rPr lang="en-US" altLang="en-US" dirty="0" smtClean="0">
                <a:latin typeface="Arial" panose="020B0604020202020204" pitchFamily="34" charset="0"/>
                <a:ea typeface="Times New Roman" panose="02020603050405020304" pitchFamily="18" charset="0"/>
                <a:cs typeface="Arial" panose="020B0604020202020204" pitchFamily="34" charset="0"/>
              </a:rPr>
              <a:t>Which care team members will </a:t>
            </a:r>
            <a:r>
              <a:rPr lang="en-US" altLang="en-US" dirty="0">
                <a:latin typeface="Arial" panose="020B0604020202020204" pitchFamily="34" charset="0"/>
                <a:ea typeface="Times New Roman" panose="02020603050405020304" pitchFamily="18" charset="0"/>
                <a:cs typeface="Arial" panose="020B0604020202020204" pitchFamily="34" charset="0"/>
              </a:rPr>
              <a:t>approach the patient and/or family member to ask about whether they’d like to participate and help fill out the page? </a:t>
            </a:r>
          </a:p>
          <a:p>
            <a:pPr marL="914400" lvl="1" indent="-457200" eaLnBrk="0" fontAlgn="base" hangingPunct="0">
              <a:spcBef>
                <a:spcPct val="0"/>
              </a:spcBef>
              <a:spcAft>
                <a:spcPct val="0"/>
              </a:spcAft>
              <a:buFont typeface="Arial" panose="020B0604020202020204" pitchFamily="34" charset="0"/>
              <a:buChar char="•"/>
            </a:pPr>
            <a:r>
              <a:rPr lang="en-US" altLang="en-US" dirty="0">
                <a:latin typeface="Arial" panose="020B0604020202020204" pitchFamily="34" charset="0"/>
                <a:ea typeface="Times New Roman" panose="02020603050405020304" pitchFamily="18" charset="0"/>
                <a:cs typeface="Arial" panose="020B0604020202020204" pitchFamily="34" charset="0"/>
              </a:rPr>
              <a:t>Set up a procedure so a patient/family member who has declined won’t be accidentally asked repeatedly.</a:t>
            </a:r>
          </a:p>
          <a:p>
            <a:pPr marL="914400" lvl="1" indent="-457200" eaLnBrk="0" fontAlgn="base" hangingPunct="0">
              <a:spcBef>
                <a:spcPct val="0"/>
              </a:spcBef>
              <a:spcAft>
                <a:spcPct val="0"/>
              </a:spcAft>
              <a:buFont typeface="Arial" panose="020B0604020202020204" pitchFamily="34" charset="0"/>
              <a:buChar char="•"/>
            </a:pPr>
            <a:r>
              <a:rPr lang="en-US" altLang="en-US" dirty="0">
                <a:latin typeface="Arial" panose="020B0604020202020204" pitchFamily="34" charset="0"/>
                <a:ea typeface="Times New Roman" panose="02020603050405020304" pitchFamily="18" charset="0"/>
                <a:cs typeface="Arial" panose="020B0604020202020204" pitchFamily="34" charset="0"/>
              </a:rPr>
              <a:t>Where and how will the page be hung?</a:t>
            </a:r>
          </a:p>
          <a:p>
            <a:pPr marL="914400" lvl="1" indent="-457200" eaLnBrk="0" fontAlgn="base" hangingPunct="0">
              <a:spcBef>
                <a:spcPct val="0"/>
              </a:spcBef>
              <a:spcAft>
                <a:spcPct val="0"/>
              </a:spcAft>
              <a:buFont typeface="Arial" panose="020B0604020202020204" pitchFamily="34" charset="0"/>
              <a:buChar char="•"/>
            </a:pPr>
            <a:r>
              <a:rPr lang="en-US" altLang="en-US" dirty="0">
                <a:latin typeface="Arial" panose="020B0604020202020204" pitchFamily="34" charset="0"/>
                <a:ea typeface="Times New Roman" panose="02020603050405020304" pitchFamily="18" charset="0"/>
                <a:cs typeface="Arial" panose="020B0604020202020204" pitchFamily="34" charset="0"/>
              </a:rPr>
              <a:t>Will your organization use the Permission Form to capture the patient’s agreement to participate, or some other form? Will it be saved into the patient’s chart</a:t>
            </a:r>
            <a:r>
              <a:rPr lang="en-US" altLang="en-US" dirty="0" smtClean="0">
                <a:latin typeface="Arial" panose="020B0604020202020204" pitchFamily="34" charset="0"/>
                <a:ea typeface="Times New Roman" panose="02020603050405020304" pitchFamily="18" charset="0"/>
                <a:cs typeface="Arial" panose="020B0604020202020204" pitchFamily="34" charset="0"/>
              </a:rPr>
              <a:t>?</a:t>
            </a:r>
            <a:endParaRPr lang="en-US" altLang="en-US" sz="2000" dirty="0">
              <a:latin typeface="Arial" panose="020B0604020202020204" pitchFamily="34" charset="0"/>
              <a:ea typeface="Times New Roman" panose="02020603050405020304" pitchFamily="18" charset="0"/>
              <a:cs typeface="Arial" panose="020B0604020202020204" pitchFamily="34" charset="0"/>
            </a:endParaRPr>
          </a:p>
          <a:p>
            <a:pPr marL="457200" lvl="0" indent="-457200" eaLnBrk="0" fontAlgn="base" hangingPunct="0">
              <a:spcBef>
                <a:spcPct val="0"/>
              </a:spcBef>
              <a:spcAft>
                <a:spcPct val="0"/>
              </a:spcAft>
              <a:buAutoNum type="arabicParenBoth"/>
            </a:pPr>
            <a:r>
              <a:rPr lang="en-US" altLang="en-US" sz="2000" b="1" dirty="0">
                <a:latin typeface="Arial" panose="020B0604020202020204" pitchFamily="34" charset="0"/>
                <a:ea typeface="Times New Roman" panose="02020603050405020304" pitchFamily="18" charset="0"/>
                <a:cs typeface="Arial" panose="020B0604020202020204" pitchFamily="34" charset="0"/>
              </a:rPr>
              <a:t>Training: </a:t>
            </a:r>
            <a:r>
              <a:rPr lang="en-US" altLang="en-US" sz="2000" dirty="0" smtClean="0">
                <a:latin typeface="Arial" panose="020B0604020202020204" pitchFamily="34" charset="0"/>
                <a:ea typeface="Times New Roman" panose="02020603050405020304" pitchFamily="18" charset="0"/>
                <a:cs typeface="Arial" panose="020B0604020202020204" pitchFamily="34" charset="0"/>
              </a:rPr>
              <a:t>Share </a:t>
            </a:r>
            <a:r>
              <a:rPr lang="en-US" altLang="en-US" sz="2000" dirty="0">
                <a:latin typeface="Arial" panose="020B0604020202020204" pitchFamily="34" charset="0"/>
                <a:ea typeface="Times New Roman" panose="02020603050405020304" pitchFamily="18" charset="0"/>
                <a:cs typeface="Arial" panose="020B0604020202020204" pitchFamily="34" charset="0"/>
              </a:rPr>
              <a:t>this Tell Me More® presentation </a:t>
            </a:r>
            <a:r>
              <a:rPr lang="en-US" altLang="en-US" sz="2000" dirty="0" smtClean="0">
                <a:latin typeface="Arial" panose="020B0604020202020204" pitchFamily="34" charset="0"/>
                <a:ea typeface="Times New Roman" panose="02020603050405020304" pitchFamily="18" charset="0"/>
                <a:cs typeface="Arial" panose="020B0604020202020204" pitchFamily="34" charset="0"/>
              </a:rPr>
              <a:t>with those who will be engaging with patients to fill out the form, along with other guidance specific to your organization.</a:t>
            </a:r>
            <a:endParaRPr lang="en-US" altLang="en-US" sz="2000" dirty="0">
              <a:latin typeface="Arial" panose="020B0604020202020204" pitchFamily="34" charset="0"/>
              <a:ea typeface="Times New Roman" panose="02020603050405020304" pitchFamily="18" charset="0"/>
              <a:cs typeface="Arial" panose="020B0604020202020204" pitchFamily="34" charset="0"/>
            </a:endParaRPr>
          </a:p>
          <a:p>
            <a:pPr marL="457200" lvl="0" indent="-457200" eaLnBrk="0" fontAlgn="base" hangingPunct="0">
              <a:spcBef>
                <a:spcPct val="0"/>
              </a:spcBef>
              <a:spcAft>
                <a:spcPct val="0"/>
              </a:spcAft>
              <a:buAutoNum type="arabicParenBoth"/>
            </a:pPr>
            <a:r>
              <a:rPr lang="en-US" altLang="en-US" sz="2000" b="1" dirty="0" smtClean="0">
                <a:latin typeface="Arial" panose="020B0604020202020204" pitchFamily="34" charset="0"/>
                <a:ea typeface="Times New Roman" panose="02020603050405020304" pitchFamily="18" charset="0"/>
                <a:cs typeface="Arial" panose="020B0604020202020204" pitchFamily="34" charset="0"/>
              </a:rPr>
              <a:t>Communication</a:t>
            </a:r>
            <a:r>
              <a:rPr lang="en-US" altLang="en-US" sz="2000" b="1" dirty="0">
                <a:latin typeface="Arial" panose="020B0604020202020204" pitchFamily="34" charset="0"/>
                <a:ea typeface="Times New Roman" panose="02020603050405020304" pitchFamily="18" charset="0"/>
                <a:cs typeface="Arial" panose="020B0604020202020204" pitchFamily="34" charset="0"/>
              </a:rPr>
              <a:t>: </a:t>
            </a:r>
            <a:r>
              <a:rPr lang="en-US" altLang="en-US" sz="2000" dirty="0">
                <a:latin typeface="Arial" panose="020B0604020202020204" pitchFamily="34" charset="0"/>
                <a:ea typeface="Times New Roman" panose="02020603050405020304" pitchFamily="18" charset="0"/>
                <a:cs typeface="Arial" panose="020B0604020202020204" pitchFamily="34" charset="0"/>
              </a:rPr>
              <a:t>Share the Tell Me More® plan with </a:t>
            </a:r>
            <a:r>
              <a:rPr lang="en-US" altLang="en-US" sz="2000" dirty="0" smtClean="0">
                <a:latin typeface="Arial" panose="020B0604020202020204" pitchFamily="34" charset="0"/>
                <a:ea typeface="Times New Roman" panose="02020603050405020304" pitchFamily="18" charset="0"/>
                <a:cs typeface="Arial" panose="020B0604020202020204" pitchFamily="34" charset="0"/>
              </a:rPr>
              <a:t>the entire </a:t>
            </a:r>
            <a:r>
              <a:rPr lang="en-US" altLang="en-US" sz="2000" dirty="0">
                <a:latin typeface="Arial" panose="020B0604020202020204" pitchFamily="34" charset="0"/>
                <a:ea typeface="Times New Roman" panose="02020603050405020304" pitchFamily="18" charset="0"/>
                <a:cs typeface="Arial" panose="020B0604020202020204" pitchFamily="34" charset="0"/>
              </a:rPr>
              <a:t>team through a clear memo and in any available communication methods already in place, such as a daily email or bulletin </a:t>
            </a:r>
            <a:r>
              <a:rPr lang="en-US" altLang="en-US" sz="2000" dirty="0" smtClean="0">
                <a:latin typeface="Arial" panose="020B0604020202020204" pitchFamily="34" charset="0"/>
                <a:ea typeface="Times New Roman" panose="02020603050405020304" pitchFamily="18" charset="0"/>
                <a:cs typeface="Arial" panose="020B0604020202020204" pitchFamily="34" charset="0"/>
              </a:rPr>
              <a:t>board.</a:t>
            </a:r>
            <a:endParaRPr lang="en-US" altLang="en-US" sz="2000" b="1"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845247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411" y="511206"/>
            <a:ext cx="10972800" cy="1143000"/>
          </a:xfrm>
        </p:spPr>
        <p:txBody>
          <a:bodyPr/>
          <a:lstStyle/>
          <a:p>
            <a:r>
              <a:rPr lang="en-US" dirty="0"/>
              <a:t>How we will implement Tell Me More</a:t>
            </a:r>
            <a:r>
              <a:rPr lang="en-US" baseline="30000" dirty="0"/>
              <a:t>®</a:t>
            </a:r>
          </a:p>
        </p:txBody>
      </p:sp>
      <p:sp>
        <p:nvSpPr>
          <p:cNvPr id="11" name="Rectangle 9"/>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13"/>
          <p:cNvSpPr/>
          <p:nvPr/>
        </p:nvSpPr>
        <p:spPr>
          <a:xfrm>
            <a:off x="1169324" y="2261764"/>
            <a:ext cx="9845040" cy="3131627"/>
          </a:xfrm>
          <a:prstGeom prst="rect">
            <a:avLst/>
          </a:prstGeom>
        </p:spPr>
        <p:txBody>
          <a:bodyPr wrap="square">
            <a:spAutoFit/>
          </a:bodyPr>
          <a:lstStyle/>
          <a:p>
            <a:pPr marL="457200" lvl="0" indent="-457200" eaLnBrk="0" fontAlgn="base" hangingPunct="0">
              <a:spcBef>
                <a:spcPct val="0"/>
              </a:spcBef>
              <a:spcAft>
                <a:spcPts val="1500"/>
              </a:spcAft>
              <a:buAutoNum type="arabicParenBoth"/>
            </a:pPr>
            <a:r>
              <a:rPr lang="en-US" altLang="en-US" sz="2000" dirty="0">
                <a:latin typeface="Arial" panose="020B0604020202020204" pitchFamily="34" charset="0"/>
                <a:ea typeface="Times New Roman" panose="02020603050405020304" pitchFamily="18" charset="0"/>
                <a:cs typeface="Arial" panose="020B0604020202020204" pitchFamily="34" charset="0"/>
              </a:rPr>
              <a:t>_________(ex: nurse, student, volunteer) will engage the patient/family member to explain Tell Me More® and ask about whether they’d like to participate, ensure they sign the Permission Form, and help fill out the page.</a:t>
            </a:r>
          </a:p>
          <a:p>
            <a:pPr marL="457200" lvl="0" indent="-457200" eaLnBrk="0" fontAlgn="base" hangingPunct="0">
              <a:spcBef>
                <a:spcPct val="0"/>
              </a:spcBef>
              <a:spcAft>
                <a:spcPts val="1500"/>
              </a:spcAft>
              <a:buAutoNum type="arabicParenBoth"/>
            </a:pPr>
            <a:r>
              <a:rPr lang="en-US" altLang="en-US" sz="2000" dirty="0">
                <a:latin typeface="Arial" panose="020B0604020202020204" pitchFamily="34" charset="0"/>
                <a:ea typeface="Times New Roman" panose="02020603050405020304" pitchFamily="18" charset="0"/>
                <a:cs typeface="Arial" panose="020B0604020202020204" pitchFamily="34" charset="0"/>
              </a:rPr>
              <a:t>We will ensure a patient/family member who has declined won’t be accidentally asked repeatedly by ________________________________.</a:t>
            </a:r>
          </a:p>
          <a:p>
            <a:pPr marL="457200" lvl="0" indent="-457200" eaLnBrk="0" fontAlgn="base" hangingPunct="0">
              <a:spcBef>
                <a:spcPct val="0"/>
              </a:spcBef>
              <a:spcAft>
                <a:spcPts val="1500"/>
              </a:spcAft>
              <a:buAutoNum type="arabicParenBoth"/>
            </a:pPr>
            <a:r>
              <a:rPr lang="en-US" altLang="en-US" sz="2000" dirty="0">
                <a:latin typeface="Arial" panose="020B0604020202020204" pitchFamily="34" charset="0"/>
                <a:ea typeface="Times New Roman" panose="02020603050405020304" pitchFamily="18" charset="0"/>
                <a:cs typeface="Arial" panose="020B0604020202020204" pitchFamily="34" charset="0"/>
              </a:rPr>
              <a:t>The page will be hung _______________________ .</a:t>
            </a:r>
          </a:p>
          <a:p>
            <a:pPr marL="457200" lvl="0" indent="-457200" eaLnBrk="0" fontAlgn="base" hangingPunct="0">
              <a:spcBef>
                <a:spcPct val="0"/>
              </a:spcBef>
              <a:spcAft>
                <a:spcPts val="1500"/>
              </a:spcAft>
              <a:buAutoNum type="arabicParenBoth"/>
            </a:pPr>
            <a:r>
              <a:rPr lang="en-US" altLang="en-US" sz="2000" dirty="0">
                <a:latin typeface="Arial" panose="020B0604020202020204" pitchFamily="34" charset="0"/>
                <a:ea typeface="Times New Roman" panose="02020603050405020304" pitchFamily="18" charset="0"/>
                <a:cs typeface="Arial" panose="020B0604020202020204" pitchFamily="34" charset="0"/>
              </a:rPr>
              <a:t>The Permission Form will be saved into the patient’s chart by scanning/taking a photo/etc.</a:t>
            </a:r>
          </a:p>
        </p:txBody>
      </p:sp>
      <p:sp>
        <p:nvSpPr>
          <p:cNvPr id="5" name="Title 1"/>
          <p:cNvSpPr txBox="1">
            <a:spLocks/>
          </p:cNvSpPr>
          <p:nvPr/>
        </p:nvSpPr>
        <p:spPr>
          <a:xfrm>
            <a:off x="1113444" y="1251343"/>
            <a:ext cx="9956800" cy="1143000"/>
          </a:xfrm>
          <a:prstGeom prst="rect">
            <a:avLst/>
          </a:prstGeom>
        </p:spPr>
        <p:txBody>
          <a:bodyPr/>
          <a:lstStyle>
            <a:lvl1pPr algn="ctr" defTabSz="914400" rtl="0" eaLnBrk="1" latinLnBrk="0" hangingPunct="1">
              <a:spcBef>
                <a:spcPct val="0"/>
              </a:spcBef>
              <a:buNone/>
              <a:defRPr sz="4000" b="1" kern="1200">
                <a:solidFill>
                  <a:srgbClr val="D29F13"/>
                </a:solidFill>
                <a:latin typeface="Arial" panose="020B0604020202020204" pitchFamily="34" charset="0"/>
                <a:ea typeface="+mj-ea"/>
                <a:cs typeface="Arial" panose="020B0604020202020204" pitchFamily="34" charset="0"/>
              </a:defRPr>
            </a:lvl1pPr>
          </a:lstStyle>
          <a:p>
            <a:r>
              <a:rPr lang="en-US" sz="2400" dirty="0">
                <a:solidFill>
                  <a:schemeClr val="tx1">
                    <a:lumMod val="50000"/>
                    <a:lumOff val="50000"/>
                  </a:schemeClr>
                </a:solidFill>
              </a:rPr>
              <a:t>Please fill out and add </a:t>
            </a:r>
            <a:r>
              <a:rPr lang="en-US" sz="2400" dirty="0" smtClean="0">
                <a:solidFill>
                  <a:schemeClr val="tx1">
                    <a:lumMod val="50000"/>
                    <a:lumOff val="50000"/>
                  </a:schemeClr>
                </a:solidFill>
              </a:rPr>
              <a:t>to this slide based </a:t>
            </a:r>
            <a:r>
              <a:rPr lang="en-US" sz="2400" dirty="0">
                <a:solidFill>
                  <a:schemeClr val="tx1">
                    <a:lumMod val="50000"/>
                    <a:lumOff val="50000"/>
                  </a:schemeClr>
                </a:solidFill>
              </a:rPr>
              <a:t>on your </a:t>
            </a:r>
          </a:p>
          <a:p>
            <a:r>
              <a:rPr lang="en-US" sz="2400" dirty="0">
                <a:solidFill>
                  <a:schemeClr val="tx1">
                    <a:lumMod val="50000"/>
                    <a:lumOff val="50000"/>
                  </a:schemeClr>
                </a:solidFill>
              </a:rPr>
              <a:t>hospital/organization’s procedure:</a:t>
            </a:r>
          </a:p>
        </p:txBody>
      </p:sp>
    </p:spTree>
    <p:extLst>
      <p:ext uri="{BB962C8B-B14F-4D97-AF65-F5344CB8AC3E}">
        <p14:creationId xmlns:p14="http://schemas.microsoft.com/office/powerpoint/2010/main" val="3518361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 xmlns:a16="http://schemas.microsoft.com/office/drawing/2014/main" id="{0E767B90-F573-4949-930F-F946C6564A2D}"/>
              </a:ext>
            </a:extLst>
          </p:cNvPr>
          <p:cNvSpPr txBox="1"/>
          <p:nvPr/>
        </p:nvSpPr>
        <p:spPr>
          <a:xfrm>
            <a:off x="1522153" y="578222"/>
            <a:ext cx="8961120"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strike="noStrike" kern="1200" cap="none" spc="0" normalizeH="0" baseline="0" noProof="0" dirty="0">
                <a:ln>
                  <a:noFill/>
                </a:ln>
                <a:solidFill>
                  <a:srgbClr val="D29F13"/>
                </a:solidFill>
                <a:effectLst/>
                <a:uLnTx/>
                <a:uFillTx/>
                <a:latin typeface="Arial" panose="020B0604020202020204" pitchFamily="34" charset="0"/>
                <a:cs typeface="Arial" panose="020B0604020202020204" pitchFamily="34" charset="0"/>
              </a:rPr>
              <a:t>Online </a:t>
            </a:r>
            <a:r>
              <a:rPr lang="en-US" sz="4000" b="1" dirty="0">
                <a:solidFill>
                  <a:srgbClr val="D29F13"/>
                </a:solidFill>
                <a:latin typeface="Arial" panose="020B0604020202020204" pitchFamily="34" charset="0"/>
                <a:cs typeface="Arial" panose="020B0604020202020204" pitchFamily="34" charset="0"/>
              </a:rPr>
              <a:t>v</a:t>
            </a:r>
            <a:r>
              <a:rPr kumimoji="0" lang="en-US" sz="4000" b="1" i="0" strike="noStrike" kern="1200" cap="none" spc="0" normalizeH="0" baseline="0" noProof="0" dirty="0" err="1" smtClean="0">
                <a:ln>
                  <a:noFill/>
                </a:ln>
                <a:solidFill>
                  <a:srgbClr val="D29F13"/>
                </a:solidFill>
                <a:effectLst/>
                <a:uLnTx/>
                <a:uFillTx/>
                <a:latin typeface="Arial" panose="020B0604020202020204" pitchFamily="34" charset="0"/>
                <a:cs typeface="Arial" panose="020B0604020202020204" pitchFamily="34" charset="0"/>
              </a:rPr>
              <a:t>ideos</a:t>
            </a:r>
            <a:r>
              <a:rPr kumimoji="0" lang="en-US" sz="4000" b="1" i="0" strike="noStrike" kern="1200" cap="none" spc="0" normalizeH="0" baseline="0" noProof="0" dirty="0" smtClean="0">
                <a:ln>
                  <a:noFill/>
                </a:ln>
                <a:solidFill>
                  <a:srgbClr val="D29F13"/>
                </a:solidFill>
                <a:effectLst/>
                <a:uLnTx/>
                <a:uFillTx/>
                <a:latin typeface="Arial" panose="020B0604020202020204" pitchFamily="34" charset="0"/>
                <a:cs typeface="Arial" panose="020B0604020202020204" pitchFamily="34" charset="0"/>
              </a:rPr>
              <a:t> </a:t>
            </a:r>
            <a:r>
              <a:rPr kumimoji="0" lang="en-US" sz="4000" b="1" i="0" strike="noStrike" kern="1200" cap="none" spc="0" normalizeH="0" baseline="0" noProof="0" dirty="0">
                <a:ln>
                  <a:noFill/>
                </a:ln>
                <a:solidFill>
                  <a:srgbClr val="D29F13"/>
                </a:solidFill>
                <a:effectLst/>
                <a:uLnTx/>
                <a:uFillTx/>
                <a:latin typeface="Arial" panose="020B0604020202020204" pitchFamily="34" charset="0"/>
                <a:cs typeface="Arial" panose="020B0604020202020204" pitchFamily="34" charset="0"/>
              </a:rPr>
              <a:t>demonstrating </a:t>
            </a:r>
            <a:r>
              <a:rPr kumimoji="0" lang="en-US" sz="4000" b="1" i="0" strike="noStrike" kern="1200" cap="none" spc="0" normalizeH="0" baseline="0" noProof="0" dirty="0" smtClean="0">
                <a:ln>
                  <a:noFill/>
                </a:ln>
                <a:solidFill>
                  <a:srgbClr val="D29F13"/>
                </a:solidFill>
                <a:effectLst/>
                <a:uLnTx/>
                <a:uFillTx/>
                <a:latin typeface="Arial" panose="020B0604020202020204" pitchFamily="34" charset="0"/>
                <a:cs typeface="Arial" panose="020B0604020202020204" pitchFamily="34" charset="0"/>
              </a:rPr>
              <a:t/>
            </a:r>
            <a:br>
              <a:rPr kumimoji="0" lang="en-US" sz="4000" b="1" i="0" strike="noStrike" kern="1200" cap="none" spc="0" normalizeH="0" baseline="0" noProof="0" dirty="0" smtClean="0">
                <a:ln>
                  <a:noFill/>
                </a:ln>
                <a:solidFill>
                  <a:srgbClr val="D29F13"/>
                </a:solidFill>
                <a:effectLst/>
                <a:uLnTx/>
                <a:uFillTx/>
                <a:latin typeface="Arial" panose="020B0604020202020204" pitchFamily="34" charset="0"/>
                <a:cs typeface="Arial" panose="020B0604020202020204" pitchFamily="34" charset="0"/>
              </a:rPr>
            </a:br>
            <a:r>
              <a:rPr kumimoji="0" lang="en-US" sz="4000" b="1" i="0" strike="noStrike" kern="1200" cap="none" spc="0" normalizeH="0" baseline="0" noProof="0" dirty="0" smtClean="0">
                <a:ln>
                  <a:noFill/>
                </a:ln>
                <a:solidFill>
                  <a:srgbClr val="D29F13"/>
                </a:solidFill>
                <a:effectLst/>
                <a:uLnTx/>
                <a:uFillTx/>
                <a:latin typeface="Arial" panose="020B0604020202020204" pitchFamily="34" charset="0"/>
                <a:cs typeface="Arial" panose="020B0604020202020204" pitchFamily="34" charset="0"/>
              </a:rPr>
              <a:t>Tell </a:t>
            </a:r>
            <a:r>
              <a:rPr kumimoji="0" lang="en-US" sz="4000" b="1" i="0" strike="noStrike" kern="1200" cap="none" spc="0" normalizeH="0" baseline="0" noProof="0" dirty="0">
                <a:ln>
                  <a:noFill/>
                </a:ln>
                <a:solidFill>
                  <a:srgbClr val="D29F13"/>
                </a:solidFill>
                <a:effectLst/>
                <a:uLnTx/>
                <a:uFillTx/>
                <a:latin typeface="Arial" panose="020B0604020202020204" pitchFamily="34" charset="0"/>
                <a:cs typeface="Arial" panose="020B0604020202020204" pitchFamily="34" charset="0"/>
              </a:rPr>
              <a:t>Me More® in different settings </a:t>
            </a:r>
          </a:p>
        </p:txBody>
      </p:sp>
      <p:sp>
        <p:nvSpPr>
          <p:cNvPr id="7" name="Rectangle 6"/>
          <p:cNvSpPr/>
          <p:nvPr/>
        </p:nvSpPr>
        <p:spPr>
          <a:xfrm>
            <a:off x="322811" y="2143345"/>
            <a:ext cx="5200334" cy="646331"/>
          </a:xfrm>
          <a:prstGeom prst="rect">
            <a:avLst/>
          </a:prstGeom>
        </p:spPr>
        <p:txBody>
          <a:bodyPr wrap="none">
            <a:spAutoFit/>
          </a:bodyPr>
          <a:lstStyle/>
          <a:p>
            <a:r>
              <a:rPr lang="en-US" sz="2000" b="1" dirty="0">
                <a:solidFill>
                  <a:schemeClr val="tx1">
                    <a:lumMod val="50000"/>
                    <a:lumOff val="50000"/>
                  </a:schemeClr>
                </a:solidFill>
                <a:latin typeface="Arial" panose="020B0604020202020204" pitchFamily="34" charset="0"/>
                <a:cs typeface="Arial" panose="020B0604020202020204" pitchFamily="34" charset="0"/>
              </a:rPr>
              <a:t>Overview of Tell Me More® program</a:t>
            </a:r>
            <a:endParaRPr lang="en-US" sz="2000" dirty="0">
              <a:solidFill>
                <a:schemeClr val="tx1">
                  <a:lumMod val="50000"/>
                  <a:lumOff val="50000"/>
                </a:schemeClr>
              </a:solidFill>
              <a:latin typeface="Arial" panose="020B0604020202020204" pitchFamily="34" charset="0"/>
              <a:cs typeface="Arial" panose="020B0604020202020204" pitchFamily="34" charset="0"/>
              <a:hlinkClick r:id="rId2"/>
            </a:endParaRPr>
          </a:p>
          <a:p>
            <a:r>
              <a:rPr lang="en-US" sz="1600" dirty="0">
                <a:latin typeface="Arial" panose="020B0604020202020204" pitchFamily="34" charset="0"/>
                <a:cs typeface="Arial" panose="020B0604020202020204" pitchFamily="34" charset="0"/>
                <a:hlinkClick r:id="rId2"/>
              </a:rPr>
              <a:t>www.gold-foundation.org/newsroom/video/tell-me-more</a:t>
            </a:r>
            <a:endParaRPr lang="en-US" sz="1600"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3"/>
          <a:stretch>
            <a:fillRect/>
          </a:stretch>
        </p:blipFill>
        <p:spPr>
          <a:xfrm>
            <a:off x="439931" y="2974707"/>
            <a:ext cx="4616256" cy="2583376"/>
          </a:xfrm>
          <a:prstGeom prst="rect">
            <a:avLst/>
          </a:prstGeom>
        </p:spPr>
      </p:pic>
      <p:pic>
        <p:nvPicPr>
          <p:cNvPr id="2" name="Picture 1">
            <a:extLst>
              <a:ext uri="{FF2B5EF4-FFF2-40B4-BE49-F238E27FC236}">
                <a16:creationId xmlns="" xmlns:a16="http://schemas.microsoft.com/office/drawing/2014/main" id="{911F3EA4-FE54-4D28-A24D-BA8C02990488}"/>
              </a:ext>
            </a:extLst>
          </p:cNvPr>
          <p:cNvPicPr>
            <a:picLocks noChangeAspect="1"/>
          </p:cNvPicPr>
          <p:nvPr/>
        </p:nvPicPr>
        <p:blipFill>
          <a:blip r:embed="rId4"/>
          <a:stretch>
            <a:fillRect/>
          </a:stretch>
        </p:blipFill>
        <p:spPr>
          <a:xfrm>
            <a:off x="6002713" y="3332077"/>
            <a:ext cx="4986960" cy="3499407"/>
          </a:xfrm>
          <a:prstGeom prst="rect">
            <a:avLst/>
          </a:prstGeom>
        </p:spPr>
      </p:pic>
      <p:sp>
        <p:nvSpPr>
          <p:cNvPr id="3" name="Rectangle 2">
            <a:extLst>
              <a:ext uri="{FF2B5EF4-FFF2-40B4-BE49-F238E27FC236}">
                <a16:creationId xmlns="" xmlns:a16="http://schemas.microsoft.com/office/drawing/2014/main" id="{B980B0F5-9498-4CB0-8CBA-5026FDFB967B}"/>
              </a:ext>
            </a:extLst>
          </p:cNvPr>
          <p:cNvSpPr/>
          <p:nvPr/>
        </p:nvSpPr>
        <p:spPr>
          <a:xfrm>
            <a:off x="6002713" y="2104964"/>
            <a:ext cx="6096000" cy="1415772"/>
          </a:xfrm>
          <a:prstGeom prst="rect">
            <a:avLst/>
          </a:prstGeom>
        </p:spPr>
        <p:txBody>
          <a:bodyPr>
            <a:spAutoFit/>
          </a:bodyPr>
          <a:lstStyle/>
          <a:p>
            <a:r>
              <a:rPr lang="en-US" sz="2000" b="1" dirty="0">
                <a:solidFill>
                  <a:schemeClr val="tx1">
                    <a:lumMod val="50000"/>
                    <a:lumOff val="50000"/>
                  </a:schemeClr>
                </a:solidFill>
                <a:latin typeface="Arial" panose="020B0604020202020204" pitchFamily="34" charset="0"/>
                <a:cs typeface="Arial" panose="020B0604020202020204" pitchFamily="34" charset="0"/>
              </a:rPr>
              <a:t>Tell Me More® in </a:t>
            </a:r>
            <a:r>
              <a:rPr lang="en-US" sz="2000" b="1" dirty="0" smtClean="0">
                <a:solidFill>
                  <a:schemeClr val="tx1">
                    <a:lumMod val="50000"/>
                    <a:lumOff val="50000"/>
                  </a:schemeClr>
                </a:solidFill>
                <a:latin typeface="Arial" panose="020B0604020202020204" pitchFamily="34" charset="0"/>
                <a:cs typeface="Arial" panose="020B0604020202020204" pitchFamily="34" charset="0"/>
              </a:rPr>
              <a:t>corporate settings</a:t>
            </a:r>
            <a:r>
              <a:rPr lang="en-US" sz="2000" b="1" dirty="0">
                <a:solidFill>
                  <a:schemeClr val="tx1">
                    <a:lumMod val="50000"/>
                    <a:lumOff val="50000"/>
                  </a:schemeClr>
                </a:solidFill>
                <a:latin typeface="Arial" panose="020B0604020202020204" pitchFamily="34" charset="0"/>
                <a:cs typeface="Arial" panose="020B0604020202020204" pitchFamily="34" charset="0"/>
              </a:rPr>
              <a:t>: </a:t>
            </a:r>
          </a:p>
          <a:p>
            <a:r>
              <a:rPr lang="en-US" sz="1600" dirty="0">
                <a:latin typeface="Arial" panose="020B0604020202020204" pitchFamily="34" charset="0"/>
                <a:cs typeface="Arial" panose="020B0604020202020204" pitchFamily="34" charset="0"/>
                <a:hlinkClick r:id="rId5"/>
              </a:rPr>
              <a:t>https://www.gold-foundation.org/newsroom/video/quest-diagnostics-integrates-tell-me-more-into-their-everyday-excellence-program</a:t>
            </a:r>
            <a:r>
              <a:rPr lang="en-US" sz="1600" dirty="0">
                <a:hlinkClick r:id="rId5"/>
              </a:rPr>
              <a:t>/</a:t>
            </a:r>
            <a:endParaRPr lang="en-US" sz="1600" dirty="0"/>
          </a:p>
          <a:p>
            <a:endParaRPr lang="en-US" dirty="0"/>
          </a:p>
        </p:txBody>
      </p:sp>
    </p:spTree>
    <p:extLst>
      <p:ext uri="{BB962C8B-B14F-4D97-AF65-F5344CB8AC3E}">
        <p14:creationId xmlns:p14="http://schemas.microsoft.com/office/powerpoint/2010/main" val="19318372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838200" y="365125"/>
            <a:ext cx="10515600" cy="1325563"/>
          </a:xfrm>
        </p:spPr>
        <p:txBody>
          <a:bodyPr>
            <a:normAutofit/>
          </a:bodyPr>
          <a:lstStyle/>
          <a:p>
            <a:pPr algn="ctr"/>
            <a:r>
              <a:rPr lang="en-US" b="1" dirty="0">
                <a:solidFill>
                  <a:srgbClr val="D29F13"/>
                </a:solidFill>
                <a:latin typeface="Arial" panose="020B0604020202020204" pitchFamily="34" charset="0"/>
                <a:cs typeface="Arial" panose="020B0604020202020204" pitchFamily="34" charset="0"/>
              </a:rPr>
              <a:t>Tell Me More</a:t>
            </a:r>
            <a:r>
              <a:rPr lang="en-US" b="1" baseline="30000" dirty="0">
                <a:solidFill>
                  <a:srgbClr val="D29F13"/>
                </a:solidFill>
                <a:latin typeface="Arial" panose="020B0604020202020204" pitchFamily="34" charset="0"/>
                <a:cs typeface="Arial" panose="020B0604020202020204" pitchFamily="34" charset="0"/>
              </a:rPr>
              <a:t>®</a:t>
            </a:r>
            <a:r>
              <a:rPr lang="en-US" b="1" dirty="0">
                <a:solidFill>
                  <a:srgbClr val="D29F13"/>
                </a:solidFill>
                <a:latin typeface="Arial" panose="020B0604020202020204" pitchFamily="34" charset="0"/>
                <a:cs typeface="Arial" panose="020B0604020202020204" pitchFamily="34" charset="0"/>
              </a:rPr>
              <a:t> Considerations</a:t>
            </a:r>
            <a:br>
              <a:rPr lang="en-US" b="1" dirty="0">
                <a:solidFill>
                  <a:srgbClr val="D29F13"/>
                </a:solidFill>
                <a:latin typeface="Arial" panose="020B0604020202020204" pitchFamily="34" charset="0"/>
                <a:cs typeface="Arial" panose="020B0604020202020204" pitchFamily="34" charset="0"/>
              </a:rPr>
            </a:br>
            <a:endParaRPr lang="en-US" sz="3200" dirty="0">
              <a:latin typeface="Arial" panose="020B0604020202020204" pitchFamily="34" charset="0"/>
              <a:cs typeface="Arial" panose="020B0604020202020204" pitchFamily="34" charset="0"/>
            </a:endParaRPr>
          </a:p>
        </p:txBody>
      </p:sp>
      <p:sp>
        <p:nvSpPr>
          <p:cNvPr id="9" name="Content Placeholder 2"/>
          <p:cNvSpPr>
            <a:spLocks noGrp="1"/>
          </p:cNvSpPr>
          <p:nvPr>
            <p:ph idx="1"/>
          </p:nvPr>
        </p:nvSpPr>
        <p:spPr>
          <a:xfrm>
            <a:off x="838200" y="1188720"/>
            <a:ext cx="10515600" cy="5018889"/>
          </a:xfrm>
        </p:spPr>
        <p:txBody>
          <a:bodyPr>
            <a:noAutofit/>
          </a:bodyPr>
          <a:lstStyle/>
          <a:p>
            <a:r>
              <a:rPr lang="en-US" sz="1600" dirty="0">
                <a:solidFill>
                  <a:schemeClr val="tx1"/>
                </a:solidFill>
                <a:latin typeface="Arial" panose="020B0604020202020204" pitchFamily="34" charset="0"/>
                <a:cs typeface="Arial" panose="020B0604020202020204" pitchFamily="34" charset="0"/>
              </a:rPr>
              <a:t>The Gold Foundation’s Tell Me More® program offers a strategy to anchor compassion and connection in every team-patient encounter.  The program is designed to create mutual connections and to help us deepen the professional relationship, whether it’s between a patient and a healthcare professional or between co-workers.  </a:t>
            </a:r>
          </a:p>
          <a:p>
            <a:r>
              <a:rPr lang="en-US" sz="1600" dirty="0">
                <a:solidFill>
                  <a:schemeClr val="tx1"/>
                </a:solidFill>
                <a:latin typeface="Arial" panose="020B0604020202020204" pitchFamily="34" charset="0"/>
                <a:cs typeface="Arial" panose="020B0604020202020204" pitchFamily="34" charset="0"/>
              </a:rPr>
              <a:t>Tell Me More® is a simple, brief, yet genuine way to humanize interactions with others. Tell Me More® enhances professionalism by building bridges between people, and a growing body of research shows how important that is: increased connection between patients and the healthcare team improves satisfaction and outcomes. We all feel better when we feel known, and those feelings translate into a better experience for patients, employees, and the whole team.</a:t>
            </a:r>
          </a:p>
          <a:p>
            <a:r>
              <a:rPr lang="en-US" sz="1600" dirty="0">
                <a:solidFill>
                  <a:schemeClr val="tx1"/>
                </a:solidFill>
                <a:latin typeface="Arial" panose="020B0604020202020204" pitchFamily="34" charset="0"/>
                <a:cs typeface="Arial" panose="020B0604020202020204" pitchFamily="34" charset="0"/>
              </a:rPr>
              <a:t>Since 2014, Tell Me More® has been implemented through projects and program licenses internationally. Each organization determines with us the method or combination of methods that work best within their care setting. It is flexible and offers benefits in hospitals and healthcare settings, as well as in corporate and community environments.</a:t>
            </a:r>
          </a:p>
          <a:p>
            <a:r>
              <a:rPr lang="en-US" sz="1600" b="1" dirty="0">
                <a:solidFill>
                  <a:schemeClr val="tx1"/>
                </a:solidFill>
                <a:latin typeface="Arial" panose="020B0604020202020204" pitchFamily="34" charset="0"/>
                <a:cs typeface="Arial" panose="020B0604020202020204" pitchFamily="34" charset="0"/>
              </a:rPr>
              <a:t>Tell Me More® Licenses are usually customized based on size and type of institution.</a:t>
            </a:r>
          </a:p>
          <a:p>
            <a:r>
              <a:rPr lang="en-US" sz="1600" dirty="0">
                <a:solidFill>
                  <a:schemeClr val="tx1"/>
                </a:solidFill>
                <a:latin typeface="Arial" panose="020B0604020202020204" pitchFamily="34" charset="0"/>
                <a:cs typeface="Arial" panose="020B0604020202020204" pitchFamily="34" charset="0"/>
              </a:rPr>
              <a:t>We would like to work with you to produce thought leadership/evidence on the effect of the program/outcomes. </a:t>
            </a:r>
            <a:r>
              <a:rPr lang="en-US" sz="1600" dirty="0">
                <a:solidFill>
                  <a:schemeClr val="tx1"/>
                </a:solidFill>
              </a:rPr>
              <a:t>Please contact Pia Pyne Miller, MPH by email </a:t>
            </a:r>
            <a:r>
              <a:rPr lang="en-US" sz="1600" b="1" dirty="0">
                <a:solidFill>
                  <a:schemeClr val="tx1"/>
                </a:solidFill>
                <a:hlinkClick r:id="rId2"/>
              </a:rPr>
              <a:t>pmiller@gold-foundation.org</a:t>
            </a:r>
            <a:r>
              <a:rPr lang="en-US" sz="1600" dirty="0">
                <a:solidFill>
                  <a:schemeClr val="tx1"/>
                </a:solidFill>
              </a:rPr>
              <a:t> to discuss thought leadership/evidence, as well as further details on a Full License. </a:t>
            </a:r>
          </a:p>
          <a:p>
            <a:r>
              <a:rPr lang="en-US" sz="1600" dirty="0">
                <a:solidFill>
                  <a:schemeClr val="tx1"/>
                </a:solidFill>
                <a:latin typeface="Arial" panose="020B0604020202020204" pitchFamily="34" charset="0"/>
                <a:cs typeface="Arial" panose="020B0604020202020204" pitchFamily="34" charset="0"/>
              </a:rPr>
              <a:t> </a:t>
            </a:r>
          </a:p>
          <a:p>
            <a:pPr marL="228600" lvl="1">
              <a:spcBef>
                <a:spcPts val="1000"/>
              </a:spcBef>
            </a:pPr>
            <a:endParaRPr lang="en-US" sz="1600" dirty="0">
              <a:solidFill>
                <a:schemeClr val="tx1"/>
              </a:solidFill>
              <a:latin typeface="Arial" panose="020B0604020202020204" pitchFamily="34" charset="0"/>
              <a:cs typeface="Arial" panose="020B0604020202020204" pitchFamily="34" charset="0"/>
            </a:endParaRPr>
          </a:p>
          <a:p>
            <a:pPr marL="457200" lvl="1" indent="0">
              <a:buNone/>
            </a:pPr>
            <a:endParaRPr lang="en-US" sz="1600" dirty="0">
              <a:solidFill>
                <a:schemeClr val="tx1"/>
              </a:solidFill>
              <a:latin typeface="Arial" panose="020B0604020202020204" pitchFamily="34" charset="0"/>
              <a:cs typeface="Arial" panose="020B0604020202020204" pitchFamily="34" charset="0"/>
            </a:endParaRPr>
          </a:p>
          <a:p>
            <a:pPr lvl="1"/>
            <a:endParaRPr lang="en-US" sz="16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91195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411" y="511206"/>
            <a:ext cx="10972800" cy="1143000"/>
          </a:xfrm>
        </p:spPr>
        <p:txBody>
          <a:bodyPr/>
          <a:lstStyle/>
          <a:p>
            <a:r>
              <a:rPr lang="en-US" dirty="0"/>
              <a:t>We are here to help.</a:t>
            </a:r>
            <a:endParaRPr lang="en-US" baseline="30000" dirty="0"/>
          </a:p>
        </p:txBody>
      </p:sp>
      <p:sp>
        <p:nvSpPr>
          <p:cNvPr id="11" name="Rectangle 9"/>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13"/>
          <p:cNvSpPr/>
          <p:nvPr/>
        </p:nvSpPr>
        <p:spPr>
          <a:xfrm>
            <a:off x="1456554" y="1492366"/>
            <a:ext cx="9845040" cy="4054956"/>
          </a:xfrm>
          <a:prstGeom prst="rect">
            <a:avLst/>
          </a:prstGeom>
        </p:spPr>
        <p:txBody>
          <a:bodyPr wrap="square">
            <a:spAutoFit/>
          </a:bodyPr>
          <a:lstStyle/>
          <a:p>
            <a:pPr lvl="0" eaLnBrk="0" fontAlgn="base" hangingPunct="0">
              <a:spcBef>
                <a:spcPct val="0"/>
              </a:spcBef>
              <a:spcAft>
                <a:spcPts val="1500"/>
              </a:spcAft>
            </a:pPr>
            <a:r>
              <a:rPr lang="en-US" altLang="en-US" sz="2000" dirty="0">
                <a:latin typeface="Arial" panose="020B0604020202020204" pitchFamily="34" charset="0"/>
                <a:ea typeface="Times New Roman" panose="02020603050405020304" pitchFamily="18" charset="0"/>
                <a:cs typeface="Arial" panose="020B0604020202020204" pitchFamily="34" charset="0"/>
              </a:rPr>
              <a:t>The Gold Foundation hopes Tell Me More® will be a useful tool for you during this COVID-19 crisis. Please reach out with any questions or ways that we can help. </a:t>
            </a:r>
          </a:p>
          <a:p>
            <a:pPr lvl="0" eaLnBrk="0" fontAlgn="base" hangingPunct="0">
              <a:spcBef>
                <a:spcPct val="0"/>
              </a:spcBef>
              <a:spcAft>
                <a:spcPts val="1500"/>
              </a:spcAft>
            </a:pPr>
            <a:r>
              <a:rPr lang="en-US" altLang="en-US" sz="2000" dirty="0">
                <a:latin typeface="Arial" panose="020B0604020202020204" pitchFamily="34" charset="0"/>
                <a:ea typeface="Times New Roman" panose="02020603050405020304" pitchFamily="18" charset="0"/>
                <a:cs typeface="Arial" panose="020B0604020202020204" pitchFamily="34" charset="0"/>
              </a:rPr>
              <a:t>Your feedback and suggestions for how we can improve and how you are using </a:t>
            </a:r>
            <a:r>
              <a:rPr lang="en-US" altLang="en-US" sz="2000" dirty="0" smtClean="0">
                <a:latin typeface="Arial" panose="020B0604020202020204" pitchFamily="34" charset="0"/>
                <a:ea typeface="Times New Roman" panose="02020603050405020304" pitchFamily="18" charset="0"/>
                <a:cs typeface="Arial" panose="020B0604020202020204" pitchFamily="34" charset="0"/>
              </a:rPr>
              <a:t/>
            </a:r>
            <a:br>
              <a:rPr lang="en-US" altLang="en-US" sz="2000" dirty="0" smtClean="0">
                <a:latin typeface="Arial" panose="020B0604020202020204" pitchFamily="34" charset="0"/>
                <a:ea typeface="Times New Roman" panose="02020603050405020304" pitchFamily="18" charset="0"/>
                <a:cs typeface="Arial" panose="020B0604020202020204" pitchFamily="34" charset="0"/>
              </a:rPr>
            </a:br>
            <a:r>
              <a:rPr lang="en-US" altLang="en-US" sz="2000" dirty="0" smtClean="0">
                <a:latin typeface="Arial" panose="020B0604020202020204" pitchFamily="34" charset="0"/>
                <a:ea typeface="Times New Roman" panose="02020603050405020304" pitchFamily="18" charset="0"/>
                <a:cs typeface="Arial" panose="020B0604020202020204" pitchFamily="34" charset="0"/>
              </a:rPr>
              <a:t>Tell </a:t>
            </a:r>
            <a:r>
              <a:rPr lang="en-US" altLang="en-US" sz="2000" dirty="0">
                <a:latin typeface="Arial" panose="020B0604020202020204" pitchFamily="34" charset="0"/>
                <a:ea typeface="Times New Roman" panose="02020603050405020304" pitchFamily="18" charset="0"/>
                <a:cs typeface="Arial" panose="020B0604020202020204" pitchFamily="34" charset="0"/>
              </a:rPr>
              <a:t>Me More® are very welcome. Please reach out to Pia Pyne Miller, MPH, </a:t>
            </a:r>
            <a:r>
              <a:rPr lang="en-US" altLang="en-US" sz="2000" dirty="0" smtClean="0">
                <a:latin typeface="Arial" panose="020B0604020202020204" pitchFamily="34" charset="0"/>
                <a:ea typeface="Times New Roman" panose="02020603050405020304" pitchFamily="18" charset="0"/>
                <a:cs typeface="Arial" panose="020B0604020202020204" pitchFamily="34" charset="0"/>
              </a:rPr>
              <a:t/>
            </a:r>
            <a:br>
              <a:rPr lang="en-US" altLang="en-US" sz="2000" dirty="0" smtClean="0">
                <a:latin typeface="Arial" panose="020B0604020202020204" pitchFamily="34" charset="0"/>
                <a:ea typeface="Times New Roman" panose="02020603050405020304" pitchFamily="18" charset="0"/>
                <a:cs typeface="Arial" panose="020B0604020202020204" pitchFamily="34" charset="0"/>
              </a:rPr>
            </a:br>
            <a:r>
              <a:rPr lang="en-US" altLang="en-US" sz="2000" dirty="0" smtClean="0">
                <a:latin typeface="Arial" panose="020B0604020202020204" pitchFamily="34" charset="0"/>
                <a:ea typeface="Times New Roman" panose="02020603050405020304" pitchFamily="18" charset="0"/>
                <a:cs typeface="Arial" panose="020B0604020202020204" pitchFamily="34" charset="0"/>
              </a:rPr>
              <a:t>Senior </a:t>
            </a:r>
            <a:r>
              <a:rPr lang="en-US" altLang="en-US" sz="2000" dirty="0">
                <a:latin typeface="Arial" panose="020B0604020202020204" pitchFamily="34" charset="0"/>
                <a:ea typeface="Times New Roman" panose="02020603050405020304" pitchFamily="18" charset="0"/>
                <a:cs typeface="Arial" panose="020B0604020202020204" pitchFamily="34" charset="0"/>
              </a:rPr>
              <a:t>Director – Strategy and Business </a:t>
            </a:r>
            <a:r>
              <a:rPr lang="en-US" altLang="en-US" sz="2000" dirty="0" smtClean="0">
                <a:latin typeface="Arial" panose="020B0604020202020204" pitchFamily="34" charset="0"/>
                <a:ea typeface="Times New Roman" panose="02020603050405020304" pitchFamily="18" charset="0"/>
                <a:cs typeface="Arial" panose="020B0604020202020204" pitchFamily="34" charset="0"/>
              </a:rPr>
              <a:t>Development, </a:t>
            </a:r>
            <a:r>
              <a:rPr lang="en-US" altLang="en-US" sz="2000" dirty="0">
                <a:latin typeface="Arial" panose="020B0604020202020204" pitchFamily="34" charset="0"/>
                <a:ea typeface="Times New Roman" panose="02020603050405020304" pitchFamily="18" charset="0"/>
                <a:cs typeface="Arial" panose="020B0604020202020204" pitchFamily="34" charset="0"/>
              </a:rPr>
              <a:t>at 201-567-7999 </a:t>
            </a:r>
            <a:r>
              <a:rPr lang="en-US" altLang="en-US" sz="2000" dirty="0" smtClean="0">
                <a:latin typeface="Arial" panose="020B0604020202020204" pitchFamily="34" charset="0"/>
                <a:ea typeface="Times New Roman" panose="02020603050405020304" pitchFamily="18" charset="0"/>
                <a:cs typeface="Arial" panose="020B0604020202020204" pitchFamily="34" charset="0"/>
              </a:rPr>
              <a:t>or </a:t>
            </a:r>
            <a:r>
              <a:rPr lang="en-US" altLang="en-US" sz="2000" dirty="0" smtClean="0">
                <a:solidFill>
                  <a:srgbClr val="DC6B2F"/>
                </a:solidFill>
                <a:latin typeface="Arial" panose="020B0604020202020204" pitchFamily="34" charset="0"/>
                <a:ea typeface="Times New Roman" panose="02020603050405020304" pitchFamily="18" charset="0"/>
                <a:cs typeface="Arial" panose="020B0604020202020204" pitchFamily="34" charset="0"/>
                <a:hlinkClick r:id="rId3"/>
              </a:rPr>
              <a:t>pmiller@gold-foundation.org</a:t>
            </a:r>
            <a:r>
              <a:rPr lang="en-US" altLang="en-US" sz="2000" dirty="0" smtClean="0">
                <a:latin typeface="Arial" panose="020B0604020202020204" pitchFamily="34" charset="0"/>
                <a:ea typeface="Times New Roman" panose="02020603050405020304" pitchFamily="18" charset="0"/>
                <a:cs typeface="Arial" panose="020B0604020202020204" pitchFamily="34" charset="0"/>
              </a:rPr>
              <a:t> </a:t>
            </a:r>
            <a:r>
              <a:rPr lang="en-US" altLang="en-US" sz="2000" dirty="0">
                <a:latin typeface="Arial" panose="020B0604020202020204" pitchFamily="34" charset="0"/>
                <a:ea typeface="Times New Roman" panose="02020603050405020304" pitchFamily="18" charset="0"/>
                <a:cs typeface="Arial" panose="020B0604020202020204" pitchFamily="34" charset="0"/>
              </a:rPr>
              <a:t>discuss further details </a:t>
            </a:r>
            <a:r>
              <a:rPr lang="en-US" altLang="en-US" sz="2000" dirty="0" smtClean="0">
                <a:latin typeface="Arial" panose="020B0604020202020204" pitchFamily="34" charset="0"/>
                <a:ea typeface="Times New Roman" panose="02020603050405020304" pitchFamily="18" charset="0"/>
                <a:cs typeface="Arial" panose="020B0604020202020204" pitchFamily="34" charset="0"/>
              </a:rPr>
              <a:t>on implementing</a:t>
            </a:r>
            <a:r>
              <a:rPr lang="en-US" altLang="en-US" sz="2000" dirty="0">
                <a:latin typeface="Arial" panose="020B0604020202020204" pitchFamily="34" charset="0"/>
                <a:ea typeface="Times New Roman" panose="02020603050405020304" pitchFamily="18" charset="0"/>
                <a:cs typeface="Arial" panose="020B0604020202020204" pitchFamily="34" charset="0"/>
              </a:rPr>
              <a:t>, </a:t>
            </a:r>
            <a:r>
              <a:rPr lang="en-US" altLang="en-US" sz="2000" dirty="0" smtClean="0">
                <a:latin typeface="Arial" panose="020B0604020202020204" pitchFamily="34" charset="0"/>
                <a:ea typeface="Times New Roman" panose="02020603050405020304" pitchFamily="18" charset="0"/>
                <a:cs typeface="Arial" panose="020B0604020202020204" pitchFamily="34" charset="0"/>
              </a:rPr>
              <a:t>on sharing </a:t>
            </a:r>
            <a:r>
              <a:rPr lang="en-US" altLang="en-US" sz="2000" dirty="0">
                <a:latin typeface="Arial" panose="020B0604020202020204" pitchFamily="34" charset="0"/>
                <a:ea typeface="Times New Roman" panose="02020603050405020304" pitchFamily="18" charset="0"/>
                <a:cs typeface="Arial" panose="020B0604020202020204" pitchFamily="34" charset="0"/>
              </a:rPr>
              <a:t>pictures, or </a:t>
            </a:r>
            <a:r>
              <a:rPr lang="en-US" altLang="en-US" sz="2000" dirty="0" smtClean="0">
                <a:latin typeface="Arial" panose="020B0604020202020204" pitchFamily="34" charset="0"/>
                <a:ea typeface="Times New Roman" panose="02020603050405020304" pitchFamily="18" charset="0"/>
                <a:cs typeface="Arial" panose="020B0604020202020204" pitchFamily="34" charset="0"/>
              </a:rPr>
              <a:t>on more </a:t>
            </a:r>
            <a:r>
              <a:rPr lang="en-US" altLang="en-US" sz="2000" dirty="0">
                <a:latin typeface="Arial" panose="020B0604020202020204" pitchFamily="34" charset="0"/>
                <a:ea typeface="Times New Roman" panose="02020603050405020304" pitchFamily="18" charset="0"/>
                <a:cs typeface="Arial" panose="020B0604020202020204" pitchFamily="34" charset="0"/>
              </a:rPr>
              <a:t>information </a:t>
            </a:r>
            <a:r>
              <a:rPr lang="en-US" altLang="en-US" sz="2000" dirty="0" smtClean="0">
                <a:latin typeface="Arial" panose="020B0604020202020204" pitchFamily="34" charset="0"/>
                <a:ea typeface="Times New Roman" panose="02020603050405020304" pitchFamily="18" charset="0"/>
                <a:cs typeface="Arial" panose="020B0604020202020204" pitchFamily="34" charset="0"/>
              </a:rPr>
              <a:t>about a </a:t>
            </a:r>
            <a:r>
              <a:rPr lang="en-US" altLang="en-US" sz="2000" dirty="0">
                <a:latin typeface="Arial" panose="020B0604020202020204" pitchFamily="34" charset="0"/>
                <a:ea typeface="Times New Roman" panose="02020603050405020304" pitchFamily="18" charset="0"/>
                <a:cs typeface="Arial" panose="020B0604020202020204" pitchFamily="34" charset="0"/>
              </a:rPr>
              <a:t>full license. </a:t>
            </a:r>
          </a:p>
          <a:p>
            <a:pPr lvl="0" eaLnBrk="0" fontAlgn="base" hangingPunct="0">
              <a:spcBef>
                <a:spcPct val="0"/>
              </a:spcBef>
              <a:spcAft>
                <a:spcPts val="1500"/>
              </a:spcAft>
            </a:pPr>
            <a:r>
              <a:rPr lang="en-US" altLang="en-US" sz="2000" dirty="0">
                <a:latin typeface="Arial" panose="020B0604020202020204" pitchFamily="34" charset="0"/>
                <a:ea typeface="Times New Roman" panose="02020603050405020304" pitchFamily="18" charset="0"/>
                <a:cs typeface="Arial" panose="020B0604020202020204" pitchFamily="34" charset="0"/>
              </a:rPr>
              <a:t>Thank you for your humanistic care of patients. We are grateful for your compassion, care, and courage in this pandemic</a:t>
            </a:r>
            <a:r>
              <a:rPr lang="en-US" altLang="en-US" sz="2000" dirty="0" smtClean="0">
                <a:latin typeface="Arial" panose="020B0604020202020204" pitchFamily="34" charset="0"/>
                <a:ea typeface="Times New Roman" panose="02020603050405020304" pitchFamily="18" charset="0"/>
                <a:cs typeface="Arial" panose="020B0604020202020204" pitchFamily="34" charset="0"/>
              </a:rPr>
              <a:t>.</a:t>
            </a:r>
            <a:endParaRPr lang="en-US" altLang="en-US" sz="2000" dirty="0">
              <a:latin typeface="Arial" panose="020B0604020202020204" pitchFamily="34" charset="0"/>
              <a:ea typeface="Times New Roman" panose="02020603050405020304" pitchFamily="18" charset="0"/>
              <a:cs typeface="Arial" panose="020B0604020202020204" pitchFamily="34" charset="0"/>
            </a:endParaRPr>
          </a:p>
          <a:p>
            <a:pPr lvl="0" eaLnBrk="0" fontAlgn="base" hangingPunct="0">
              <a:spcBef>
                <a:spcPct val="0"/>
              </a:spcBef>
              <a:spcAft>
                <a:spcPts val="1500"/>
              </a:spcAft>
            </a:pPr>
            <a:r>
              <a:rPr lang="en-US" altLang="en-US" sz="2000" dirty="0">
                <a:latin typeface="Arial" panose="020B0604020202020204" pitchFamily="34" charset="0"/>
                <a:ea typeface="Times New Roman" panose="02020603050405020304" pitchFamily="18" charset="0"/>
                <a:cs typeface="Arial" panose="020B0604020202020204" pitchFamily="34" charset="0"/>
              </a:rPr>
              <a:t>With deep gratitude,</a:t>
            </a:r>
            <a:br>
              <a:rPr lang="en-US" altLang="en-US" sz="2000" dirty="0">
                <a:latin typeface="Arial" panose="020B0604020202020204" pitchFamily="34" charset="0"/>
                <a:ea typeface="Times New Roman" panose="02020603050405020304" pitchFamily="18" charset="0"/>
                <a:cs typeface="Arial" panose="020B0604020202020204" pitchFamily="34" charset="0"/>
              </a:rPr>
            </a:br>
            <a:r>
              <a:rPr lang="en-US" altLang="en-US" sz="2000" dirty="0">
                <a:latin typeface="Arial" panose="020B0604020202020204" pitchFamily="34" charset="0"/>
                <a:ea typeface="Times New Roman" panose="02020603050405020304" pitchFamily="18" charset="0"/>
                <a:cs typeface="Arial" panose="020B0604020202020204" pitchFamily="34" charset="0"/>
              </a:rPr>
              <a:t>The Gold Foundation Staff</a:t>
            </a:r>
          </a:p>
        </p:txBody>
      </p:sp>
    </p:spTree>
    <p:extLst>
      <p:ext uri="{BB962C8B-B14F-4D97-AF65-F5344CB8AC3E}">
        <p14:creationId xmlns:p14="http://schemas.microsoft.com/office/powerpoint/2010/main" val="4016519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838200" y="413677"/>
            <a:ext cx="10515600" cy="1325563"/>
          </a:xfrm>
        </p:spPr>
        <p:txBody>
          <a:bodyPr>
            <a:normAutofit/>
          </a:bodyPr>
          <a:lstStyle/>
          <a:p>
            <a:r>
              <a:rPr lang="en-US" dirty="0"/>
              <a:t>Tell Me More</a:t>
            </a:r>
            <a:r>
              <a:rPr lang="en-US" baseline="30000" dirty="0"/>
              <a:t>®</a:t>
            </a:r>
            <a:r>
              <a:rPr lang="en-US" dirty="0"/>
              <a:t> </a:t>
            </a:r>
            <a:r>
              <a:rPr lang="en-US" i="1" dirty="0"/>
              <a:t>Freely Available </a:t>
            </a:r>
            <a:r>
              <a:rPr lang="en-US" i="1" dirty="0" smtClean="0"/>
              <a:t/>
            </a:r>
            <a:br>
              <a:rPr lang="en-US" i="1" dirty="0" smtClean="0"/>
            </a:br>
            <a:r>
              <a:rPr lang="en-US" dirty="0" smtClean="0"/>
              <a:t>During </a:t>
            </a:r>
            <a:r>
              <a:rPr lang="en-US" dirty="0"/>
              <a:t>Covid-19 Crisis </a:t>
            </a:r>
            <a:endParaRPr lang="en-US" sz="3200" dirty="0">
              <a:latin typeface="Arial" panose="020B0604020202020204" pitchFamily="34" charset="0"/>
              <a:cs typeface="Arial" panose="020B0604020202020204" pitchFamily="34" charset="0"/>
            </a:endParaRPr>
          </a:p>
        </p:txBody>
      </p:sp>
      <p:sp>
        <p:nvSpPr>
          <p:cNvPr id="9" name="Content Placeholder 2"/>
          <p:cNvSpPr>
            <a:spLocks noGrp="1"/>
          </p:cNvSpPr>
          <p:nvPr>
            <p:ph idx="1"/>
          </p:nvPr>
        </p:nvSpPr>
        <p:spPr>
          <a:xfrm>
            <a:off x="838200" y="1827962"/>
            <a:ext cx="10515600" cy="4795369"/>
          </a:xfrm>
        </p:spPr>
        <p:txBody>
          <a:bodyPr>
            <a:noAutofit/>
          </a:bodyPr>
          <a:lstStyle/>
          <a:p>
            <a:pPr marL="0" indent="0">
              <a:buNone/>
            </a:pPr>
            <a:r>
              <a:rPr lang="en-US" sz="2000" dirty="0">
                <a:solidFill>
                  <a:schemeClr val="tx1"/>
                </a:solidFill>
              </a:rPr>
              <a:t>To support our audiences and partners, The Gold Foundation is making Tell Me More® available with </a:t>
            </a:r>
            <a:r>
              <a:rPr lang="en-US" sz="2000" b="1" dirty="0" smtClean="0">
                <a:solidFill>
                  <a:schemeClr val="tx1"/>
                </a:solidFill>
              </a:rPr>
              <a:t>no fees </a:t>
            </a:r>
            <a:r>
              <a:rPr lang="en-US" sz="2000" b="1" dirty="0">
                <a:solidFill>
                  <a:schemeClr val="tx1"/>
                </a:solidFill>
              </a:rPr>
              <a:t>during the COVID-19 crisis. We continue to care deeply about the wellness of both practitioners and patients, and we hope this tool will help you during this urgent time.</a:t>
            </a:r>
          </a:p>
          <a:p>
            <a:pPr marL="0" indent="0">
              <a:buNone/>
            </a:pPr>
            <a:endParaRPr lang="en-US" sz="2000" b="1" dirty="0">
              <a:solidFill>
                <a:schemeClr val="tx1"/>
              </a:solidFill>
            </a:endParaRPr>
          </a:p>
          <a:p>
            <a:pPr marL="0" indent="0">
              <a:buNone/>
            </a:pPr>
            <a:endParaRPr lang="en-US" sz="2400" dirty="0">
              <a:solidFill>
                <a:schemeClr val="tx1"/>
              </a:solidFill>
            </a:endParaRPr>
          </a:p>
          <a:p>
            <a:pPr marL="0" lvl="0" indent="0" algn="ctr" eaLnBrk="0" fontAlgn="base" hangingPunct="0">
              <a:spcBef>
                <a:spcPct val="0"/>
              </a:spcBef>
              <a:spcAft>
                <a:spcPts val="1500"/>
              </a:spcAft>
              <a:buNone/>
            </a:pPr>
            <a:r>
              <a:rPr lang="en-US" altLang="en-US" b="1" dirty="0">
                <a:solidFill>
                  <a:schemeClr val="tx1"/>
                </a:solidFill>
                <a:ea typeface="Times New Roman" panose="02020603050405020304" pitchFamily="18" charset="0"/>
              </a:rPr>
              <a:t>Thank you for connecting with patients. </a:t>
            </a:r>
          </a:p>
          <a:p>
            <a:pPr marL="0" lvl="0" indent="0" algn="ctr" eaLnBrk="0" fontAlgn="base" hangingPunct="0">
              <a:spcBef>
                <a:spcPct val="0"/>
              </a:spcBef>
              <a:spcAft>
                <a:spcPts val="1500"/>
              </a:spcAft>
              <a:buNone/>
            </a:pPr>
            <a:r>
              <a:rPr lang="en-US" altLang="en-US" b="1" dirty="0">
                <a:solidFill>
                  <a:schemeClr val="tx1"/>
                </a:solidFill>
                <a:ea typeface="Times New Roman" panose="02020603050405020304" pitchFamily="18" charset="0"/>
              </a:rPr>
              <a:t>We are grateful for your compassion, care, and courage in this pandemic and always</a:t>
            </a:r>
          </a:p>
        </p:txBody>
      </p:sp>
    </p:spTree>
    <p:extLst>
      <p:ext uri="{BB962C8B-B14F-4D97-AF65-F5344CB8AC3E}">
        <p14:creationId xmlns:p14="http://schemas.microsoft.com/office/powerpoint/2010/main" val="26792096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838200" y="365126"/>
            <a:ext cx="10515600" cy="703024"/>
          </a:xfrm>
        </p:spPr>
        <p:txBody>
          <a:bodyPr>
            <a:normAutofit/>
          </a:bodyPr>
          <a:lstStyle/>
          <a:p>
            <a:r>
              <a:rPr lang="en-US" dirty="0" smtClean="0"/>
              <a:t>About The Arnold P. Gold Foundation</a:t>
            </a:r>
            <a:endParaRPr lang="en-US" sz="3200" dirty="0">
              <a:latin typeface="Arial" panose="020B0604020202020204" pitchFamily="34" charset="0"/>
              <a:cs typeface="Arial" panose="020B0604020202020204" pitchFamily="34" charset="0"/>
            </a:endParaRPr>
          </a:p>
        </p:txBody>
      </p:sp>
      <p:sp>
        <p:nvSpPr>
          <p:cNvPr id="9" name="Content Placeholder 2"/>
          <p:cNvSpPr>
            <a:spLocks noGrp="1"/>
          </p:cNvSpPr>
          <p:nvPr>
            <p:ph idx="1"/>
          </p:nvPr>
        </p:nvSpPr>
        <p:spPr>
          <a:xfrm>
            <a:off x="1001538" y="1270449"/>
            <a:ext cx="10515600" cy="4855221"/>
          </a:xfrm>
        </p:spPr>
        <p:txBody>
          <a:bodyPr>
            <a:noAutofit/>
          </a:bodyPr>
          <a:lstStyle/>
          <a:p>
            <a:pPr marL="0" indent="0">
              <a:buNone/>
            </a:pPr>
            <a:r>
              <a:rPr lang="en-US" sz="2000" dirty="0" smtClean="0">
                <a:solidFill>
                  <a:schemeClr val="tx1"/>
                </a:solidFill>
              </a:rPr>
              <a:t>We are a nonprofit organization founded in 1988 by Dr. Arnold P. Gold, a pediatric neurologist at Columbia, and based in Englewood Cliffs, New Jersey. For more than 30 years, we have championed the human connection in healthcare. </a:t>
            </a:r>
          </a:p>
          <a:p>
            <a:pPr marL="0" indent="0">
              <a:buNone/>
            </a:pPr>
            <a:endParaRPr lang="en-US" sz="2000" b="1" dirty="0">
              <a:solidFill>
                <a:schemeClr val="tx1"/>
              </a:solidFill>
            </a:endParaRPr>
          </a:p>
          <a:p>
            <a:pPr marL="0" indent="0">
              <a:buNone/>
            </a:pPr>
            <a:r>
              <a:rPr lang="en-US" sz="2000" b="1" dirty="0" smtClean="0">
                <a:solidFill>
                  <a:schemeClr val="tx1"/>
                </a:solidFill>
              </a:rPr>
              <a:t>Your medical institution or affiliated medical or nursing school may already have a Gold Foundation program in place, such as a White Coat Ceremony and a chapter of the Gold Humanism Honor Society, or be a member of our Gold Partners Council, a group of schools and health systems that passionately share our mission of humanism in healthcare.</a:t>
            </a:r>
          </a:p>
          <a:p>
            <a:pPr marL="0" indent="0">
              <a:buNone/>
            </a:pPr>
            <a:endParaRPr lang="en-US" sz="2000" b="1" dirty="0">
              <a:solidFill>
                <a:schemeClr val="tx1"/>
              </a:solidFill>
            </a:endParaRPr>
          </a:p>
          <a:p>
            <a:pPr marL="0" indent="0">
              <a:buNone/>
            </a:pPr>
            <a:r>
              <a:rPr lang="en-US" sz="2000" dirty="0" smtClean="0">
                <a:solidFill>
                  <a:schemeClr val="tx1"/>
                </a:solidFill>
              </a:rPr>
              <a:t>Thank you for using Tell Me More® to strengthening the human connection in this crisis, for both your patients and your whole health team.</a:t>
            </a:r>
            <a:endParaRPr lang="en-US" sz="2000" dirty="0">
              <a:solidFill>
                <a:schemeClr val="tx1"/>
              </a:solidFill>
            </a:endParaRPr>
          </a:p>
          <a:p>
            <a:pPr marL="0" indent="0">
              <a:buNone/>
            </a:pPr>
            <a:endParaRPr lang="en-US" sz="2000" b="1" dirty="0">
              <a:solidFill>
                <a:schemeClr val="tx1"/>
              </a:solidFill>
            </a:endParaRPr>
          </a:p>
        </p:txBody>
      </p:sp>
    </p:spTree>
    <p:extLst>
      <p:ext uri="{BB962C8B-B14F-4D97-AF65-F5344CB8AC3E}">
        <p14:creationId xmlns:p14="http://schemas.microsoft.com/office/powerpoint/2010/main" val="29418455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use Tell Me More</a:t>
            </a:r>
            <a:r>
              <a:rPr lang="en-US" baseline="30000" dirty="0"/>
              <a:t>®</a:t>
            </a:r>
            <a:r>
              <a:rPr lang="en-US" dirty="0"/>
              <a:t>?</a:t>
            </a:r>
            <a:endParaRPr lang="en-US" baseline="30000"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42324" t="9912" r="2259" b="14841"/>
          <a:stretch/>
        </p:blipFill>
        <p:spPr>
          <a:xfrm>
            <a:off x="1371599" y="1745673"/>
            <a:ext cx="4211977" cy="3724102"/>
          </a:xfrm>
          <a:prstGeom prst="rect">
            <a:avLst/>
          </a:prstGeom>
          <a:ln w="12700">
            <a:solidFill>
              <a:schemeClr val="tx1"/>
            </a:solidFill>
          </a:ln>
        </p:spPr>
      </p:pic>
      <p:sp>
        <p:nvSpPr>
          <p:cNvPr id="7" name="Title 1"/>
          <p:cNvSpPr txBox="1">
            <a:spLocks/>
          </p:cNvSpPr>
          <p:nvPr/>
        </p:nvSpPr>
        <p:spPr>
          <a:xfrm>
            <a:off x="1143121" y="1126652"/>
            <a:ext cx="9956800" cy="1143000"/>
          </a:xfrm>
          <a:prstGeom prst="rect">
            <a:avLst/>
          </a:prstGeom>
        </p:spPr>
        <p:txBody>
          <a:bodyPr/>
          <a:lstStyle>
            <a:lvl1pPr algn="ctr" defTabSz="914400" rtl="0" eaLnBrk="1" latinLnBrk="0" hangingPunct="1">
              <a:spcBef>
                <a:spcPct val="0"/>
              </a:spcBef>
              <a:buNone/>
              <a:defRPr sz="4000" b="1" kern="1200">
                <a:solidFill>
                  <a:srgbClr val="D29F13"/>
                </a:solidFill>
                <a:latin typeface="Arial" panose="020B0604020202020204" pitchFamily="34" charset="0"/>
                <a:ea typeface="+mj-ea"/>
                <a:cs typeface="Arial" panose="020B0604020202020204" pitchFamily="34" charset="0"/>
              </a:defRPr>
            </a:lvl1pPr>
          </a:lstStyle>
          <a:p>
            <a:pPr algn="r"/>
            <a:r>
              <a:rPr lang="en-US" sz="2400" dirty="0">
                <a:solidFill>
                  <a:schemeClr val="tx1"/>
                </a:solidFill>
              </a:rPr>
              <a:t>A simple, powerful way for patients to connect with their care team</a:t>
            </a:r>
          </a:p>
        </p:txBody>
      </p:sp>
      <p:sp>
        <p:nvSpPr>
          <p:cNvPr id="6" name="Rectangle 5"/>
          <p:cNvSpPr/>
          <p:nvPr/>
        </p:nvSpPr>
        <p:spPr>
          <a:xfrm>
            <a:off x="5877098" y="1745673"/>
            <a:ext cx="5893724" cy="3785652"/>
          </a:xfrm>
          <a:prstGeom prst="rect">
            <a:avLst/>
          </a:prstGeom>
        </p:spPr>
        <p:txBody>
          <a:bodyPr wrap="square">
            <a:spAutoFit/>
          </a:bodyPr>
          <a:lstStyle/>
          <a:p>
            <a:pPr marL="342900" lvl="0" indent="-342900" eaLnBrk="0" fontAlgn="base" hangingPunct="0">
              <a:spcBef>
                <a:spcPct val="0"/>
              </a:spcBef>
              <a:spcAft>
                <a:spcPct val="0"/>
              </a:spcAft>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A short, engaged conversation with a patient or family member yields a wall poster with personal information that they want their care team to know.</a:t>
            </a:r>
          </a:p>
          <a:p>
            <a:pPr marL="342900" lvl="0" indent="-342900" eaLnBrk="0" fontAlgn="base" hangingPunct="0">
              <a:spcBef>
                <a:spcPct val="0"/>
              </a:spcBef>
              <a:spcAft>
                <a:spcPct val="0"/>
              </a:spcAft>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The patient feels seen and/or is recognized as a unique person.</a:t>
            </a:r>
          </a:p>
          <a:p>
            <a:pPr marL="342900" lvl="0" indent="-342900" eaLnBrk="0" fontAlgn="base" hangingPunct="0">
              <a:spcBef>
                <a:spcPct val="0"/>
              </a:spcBef>
              <a:spcAft>
                <a:spcPct val="0"/>
              </a:spcAft>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Health care team members see the patient as a unique person and now have potential points of connection.</a:t>
            </a:r>
          </a:p>
          <a:p>
            <a:pPr marL="342900" lvl="0" indent="-342900" eaLnBrk="0" fontAlgn="base" hangingPunct="0">
              <a:spcBef>
                <a:spcPct val="0"/>
              </a:spcBef>
              <a:spcAft>
                <a:spcPct val="0"/>
              </a:spcAft>
              <a:buFont typeface="Arial" panose="020B0604020202020204" pitchFamily="34" charset="0"/>
              <a:buChar char="•"/>
            </a:pPr>
            <a:r>
              <a:rPr lang="en-US" altLang="en-US" sz="2000" b="1" i="1" dirty="0">
                <a:latin typeface="Arial" panose="020B0604020202020204" pitchFamily="34" charset="0"/>
                <a:cs typeface="Arial" panose="020B0604020202020204" pitchFamily="34" charset="0"/>
              </a:rPr>
              <a:t>During COVID-19, isolation is a particular concern. Tell Me More® could be paired with notes/drawings from family members</a:t>
            </a:r>
            <a:r>
              <a:rPr lang="en-US" altLang="en-US" sz="20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472085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0E767B90-F573-4949-930F-F946C6564A2D}"/>
              </a:ext>
            </a:extLst>
          </p:cNvPr>
          <p:cNvSpPr txBox="1"/>
          <p:nvPr/>
        </p:nvSpPr>
        <p:spPr>
          <a:xfrm>
            <a:off x="3632200" y="231531"/>
            <a:ext cx="49276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strike="noStrike" kern="1200" cap="none" spc="0" normalizeH="0" baseline="0" noProof="0" dirty="0">
                <a:ln>
                  <a:noFill/>
                </a:ln>
                <a:solidFill>
                  <a:srgbClr val="D29F13"/>
                </a:solidFill>
                <a:effectLst/>
                <a:uLnTx/>
                <a:uFillTx/>
                <a:latin typeface="Arial" panose="020B0604020202020204" pitchFamily="34" charset="0"/>
                <a:cs typeface="Arial" panose="020B0604020202020204" pitchFamily="34" charset="0"/>
              </a:rPr>
              <a:t>Benefit to Patients</a:t>
            </a:r>
          </a:p>
        </p:txBody>
      </p:sp>
      <p:sp>
        <p:nvSpPr>
          <p:cNvPr id="7" name="TextBox 6">
            <a:extLst>
              <a:ext uri="{FF2B5EF4-FFF2-40B4-BE49-F238E27FC236}">
                <a16:creationId xmlns="" xmlns:a16="http://schemas.microsoft.com/office/drawing/2014/main" id="{A05E8458-6B98-9141-BA1E-0B413B4C98E8}"/>
              </a:ext>
            </a:extLst>
          </p:cNvPr>
          <p:cNvSpPr txBox="1"/>
          <p:nvPr/>
        </p:nvSpPr>
        <p:spPr>
          <a:xfrm>
            <a:off x="7810550" y="2819912"/>
            <a:ext cx="4381449"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cs typeface="Arial" panose="020B0604020202020204" pitchFamily="34" charset="0"/>
              </a:rPr>
              <a:t>“That poster hanging there gives me hope.”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1"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cs typeface="Arial" panose="020B0604020202020204" pitchFamily="34" charset="0"/>
            </a:endParaRPr>
          </a:p>
        </p:txBody>
      </p:sp>
      <p:pic>
        <p:nvPicPr>
          <p:cNvPr id="3" name="Picture 2">
            <a:extLst>
              <a:ext uri="{FF2B5EF4-FFF2-40B4-BE49-F238E27FC236}">
                <a16:creationId xmlns="" xmlns:a16="http://schemas.microsoft.com/office/drawing/2014/main" id="{B46A0678-FFFD-E049-8D30-73D7FEFCD6E9}"/>
              </a:ext>
            </a:extLst>
          </p:cNvPr>
          <p:cNvPicPr>
            <a:picLocks noChangeAspect="1"/>
          </p:cNvPicPr>
          <p:nvPr/>
        </p:nvPicPr>
        <p:blipFill rotWithShape="1">
          <a:blip r:embed="rId3"/>
          <a:srcRect r="1001" b="7495"/>
          <a:stretch/>
        </p:blipFill>
        <p:spPr>
          <a:xfrm>
            <a:off x="359460" y="1660406"/>
            <a:ext cx="7189807" cy="3311772"/>
          </a:xfrm>
          <a:prstGeom prst="rect">
            <a:avLst/>
          </a:prstGeom>
        </p:spPr>
      </p:pic>
      <p:sp>
        <p:nvSpPr>
          <p:cNvPr id="5" name="Rectangle 4">
            <a:extLst>
              <a:ext uri="{FF2B5EF4-FFF2-40B4-BE49-F238E27FC236}">
                <a16:creationId xmlns="" xmlns:a16="http://schemas.microsoft.com/office/drawing/2014/main" id="{A2F5A4C1-E96B-C240-8E94-C99E7A71F72F}"/>
              </a:ext>
            </a:extLst>
          </p:cNvPr>
          <p:cNvSpPr/>
          <p:nvPr/>
        </p:nvSpPr>
        <p:spPr>
          <a:xfrm>
            <a:off x="7862592" y="1238675"/>
            <a:ext cx="3859037" cy="156966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cs typeface="Arial" panose="020B0604020202020204" pitchFamily="34" charset="0"/>
              </a:rPr>
              <a:t>“I felt like I was treated like a </a:t>
            </a:r>
            <a:r>
              <a:rPr kumimoji="0" lang="en-US" sz="2400" b="1" i="1"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cs typeface="Arial" panose="020B0604020202020204" pitchFamily="34" charset="0"/>
              </a:rPr>
              <a:t>person,</a:t>
            </a:r>
            <a:r>
              <a:rPr kumimoji="0" lang="en-US" sz="2400" b="1"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cs typeface="Arial" panose="020B0604020202020204" pitchFamily="34" charset="0"/>
              </a:rPr>
              <a:t> and not just as a patient.”</a:t>
            </a:r>
          </a:p>
        </p:txBody>
      </p:sp>
      <p:sp>
        <p:nvSpPr>
          <p:cNvPr id="2" name="Rectangle 1"/>
          <p:cNvSpPr/>
          <p:nvPr/>
        </p:nvSpPr>
        <p:spPr>
          <a:xfrm>
            <a:off x="7982831" y="4573659"/>
            <a:ext cx="3738797" cy="1569660"/>
          </a:xfrm>
          <a:prstGeom prst="rect">
            <a:avLst/>
          </a:prstGeom>
        </p:spPr>
        <p:txBody>
          <a:bodyPr wrap="square">
            <a:spAutoFit/>
          </a:bodyPr>
          <a:lstStyle/>
          <a:p>
            <a:r>
              <a:rPr lang="en-US" sz="2400" b="1" dirty="0">
                <a:solidFill>
                  <a:schemeClr val="tx1">
                    <a:lumMod val="50000"/>
                    <a:lumOff val="50000"/>
                  </a:schemeClr>
                </a:solidFill>
                <a:latin typeface="Arial" panose="020B0604020202020204" pitchFamily="34" charset="0"/>
                <a:cs typeface="Arial" panose="020B0604020202020204" pitchFamily="34" charset="0"/>
              </a:rPr>
              <a:t>A chance for patient who cannot speak to still “tell” something about themselves .</a:t>
            </a:r>
          </a:p>
        </p:txBody>
      </p:sp>
    </p:spTree>
    <p:extLst>
      <p:ext uri="{BB962C8B-B14F-4D97-AF65-F5344CB8AC3E}">
        <p14:creationId xmlns:p14="http://schemas.microsoft.com/office/powerpoint/2010/main" val="12917454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3F473CE8-1C2C-7B48-8834-EBA7E2F11A48}"/>
              </a:ext>
            </a:extLst>
          </p:cNvPr>
          <p:cNvSpPr/>
          <p:nvPr/>
        </p:nvSpPr>
        <p:spPr>
          <a:xfrm>
            <a:off x="6475615" y="3755529"/>
            <a:ext cx="5096625" cy="221599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cs typeface="Arial" panose="020B0604020202020204" pitchFamily="34" charset="0"/>
                <a:sym typeface="Wingdings" pitchFamily="2" charset="2"/>
              </a:rPr>
              <a:t>“One of our patients became very confused at night</a:t>
            </a:r>
            <a:r>
              <a:rPr kumimoji="0" lang="en-US" sz="2400" b="1" i="0" u="none" strike="noStrike" kern="1200" cap="none" spc="0" normalizeH="0" noProof="0" dirty="0">
                <a:ln>
                  <a:noFill/>
                </a:ln>
                <a:solidFill>
                  <a:schemeClr val="tx1">
                    <a:lumMod val="50000"/>
                    <a:lumOff val="50000"/>
                  </a:schemeClr>
                </a:solidFill>
                <a:effectLst/>
                <a:uLnTx/>
                <a:uFillTx/>
                <a:latin typeface="Arial" panose="020B0604020202020204" pitchFamily="34" charset="0"/>
                <a:cs typeface="Arial" panose="020B0604020202020204" pitchFamily="34" charset="0"/>
                <a:sym typeface="Wingdings" pitchFamily="2" charset="2"/>
              </a:rPr>
              <a:t> </a:t>
            </a:r>
            <a:r>
              <a:rPr kumimoji="0" lang="en-US" sz="2400" b="1"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cs typeface="Arial" panose="020B0604020202020204" pitchFamily="34" charset="0"/>
                <a:sym typeface="Wingdings" pitchFamily="2" charset="2"/>
              </a:rPr>
              <a:t>time. Having the [Tell Me More®] poster allowed us to better care </a:t>
            </a:r>
            <a:r>
              <a:rPr kumimoji="0" lang="en-US" sz="2400" b="1"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cs typeface="Arial" panose="020B0604020202020204" pitchFamily="34" charset="0"/>
                <a:sym typeface="Wingdings" pitchFamily="2" charset="2"/>
              </a:rPr>
              <a:t>for</a:t>
            </a:r>
            <a:r>
              <a:rPr kumimoji="0" lang="en-US" sz="2400" b="1"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cs typeface="Arial" panose="020B0604020202020204" pitchFamily="34" charset="0"/>
                <a:sym typeface="Wingdings" pitchFamily="2" charset="2"/>
              </a:rPr>
              <a:t> and reorient the patient</a:t>
            </a:r>
            <a:r>
              <a:rPr kumimoji="0" lang="en-US" sz="1600" b="1"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cs typeface="Arial" panose="020B0604020202020204" pitchFamily="34" charset="0"/>
                <a:sym typeface="Wingdings" pitchFamily="2" charset="2"/>
              </a:rPr>
              <a:t>.” - Nurse, Lenox Hill Hospital</a:t>
            </a:r>
          </a:p>
        </p:txBody>
      </p:sp>
      <p:sp>
        <p:nvSpPr>
          <p:cNvPr id="5" name="TextBox 4">
            <a:extLst>
              <a:ext uri="{FF2B5EF4-FFF2-40B4-BE49-F238E27FC236}">
                <a16:creationId xmlns="" xmlns:a16="http://schemas.microsoft.com/office/drawing/2014/main" id="{9D7AA406-9E42-2D42-9DA9-8EA1A75AA870}"/>
              </a:ext>
            </a:extLst>
          </p:cNvPr>
          <p:cNvSpPr txBox="1"/>
          <p:nvPr/>
        </p:nvSpPr>
        <p:spPr>
          <a:xfrm>
            <a:off x="6475615" y="1508760"/>
            <a:ext cx="5394923" cy="18158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cs typeface="Arial" panose="020B0604020202020204" pitchFamily="34" charset="0"/>
                <a:sym typeface="Wingdings" pitchFamily="2" charset="2"/>
              </a:rPr>
              <a:t>“Gaining insight on a patient’s life outside the hospital makes it easier to form a connection with them</a:t>
            </a:r>
            <a:r>
              <a:rPr kumimoji="0" lang="en-US" sz="1600" b="1"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cs typeface="Arial" panose="020B0604020202020204" pitchFamily="34" charset="0"/>
                <a:sym typeface="Wingdings" pitchFamily="2" charset="2"/>
              </a:rPr>
              <a:t>.”  - Hospitalist from NSUH</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1"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cs typeface="Arial" panose="020B0604020202020204" pitchFamily="34" charset="0"/>
            </a:endParaRPr>
          </a:p>
        </p:txBody>
      </p:sp>
      <p:pic>
        <p:nvPicPr>
          <p:cNvPr id="7" name="Picture 6">
            <a:extLst>
              <a:ext uri="{FF2B5EF4-FFF2-40B4-BE49-F238E27FC236}">
                <a16:creationId xmlns="" xmlns:a16="http://schemas.microsoft.com/office/drawing/2014/main" id="{EE3B4647-D364-4A9A-9535-A6255DA85C03}"/>
              </a:ext>
            </a:extLst>
          </p:cNvPr>
          <p:cNvPicPr>
            <a:picLocks noChangeAspect="1"/>
          </p:cNvPicPr>
          <p:nvPr/>
        </p:nvPicPr>
        <p:blipFill rotWithShape="1">
          <a:blip r:embed="rId3"/>
          <a:srcRect l="28333" t="14082" r="17749" b="28046"/>
          <a:stretch/>
        </p:blipFill>
        <p:spPr>
          <a:xfrm>
            <a:off x="680720" y="1600201"/>
            <a:ext cx="5588000" cy="3373795"/>
          </a:xfrm>
          <a:prstGeom prst="rect">
            <a:avLst/>
          </a:prstGeom>
        </p:spPr>
      </p:pic>
      <p:sp>
        <p:nvSpPr>
          <p:cNvPr id="8" name="TextBox 7">
            <a:extLst>
              <a:ext uri="{FF2B5EF4-FFF2-40B4-BE49-F238E27FC236}">
                <a16:creationId xmlns="" xmlns:a16="http://schemas.microsoft.com/office/drawing/2014/main" id="{0E767B90-F573-4949-930F-F946C6564A2D}"/>
              </a:ext>
            </a:extLst>
          </p:cNvPr>
          <p:cNvSpPr txBox="1"/>
          <p:nvPr/>
        </p:nvSpPr>
        <p:spPr>
          <a:xfrm>
            <a:off x="1513840" y="343264"/>
            <a:ext cx="896112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strike="noStrike" kern="1200" cap="none" spc="0" normalizeH="0" baseline="0" noProof="0" dirty="0">
                <a:ln>
                  <a:noFill/>
                </a:ln>
                <a:solidFill>
                  <a:srgbClr val="D29F13"/>
                </a:solidFill>
                <a:effectLst/>
                <a:uLnTx/>
                <a:uFillTx/>
                <a:latin typeface="Arial" panose="020B0604020202020204" pitchFamily="34" charset="0"/>
                <a:cs typeface="Arial" panose="020B0604020202020204" pitchFamily="34" charset="0"/>
              </a:rPr>
              <a:t>Benefit to Healthcare Professionals</a:t>
            </a:r>
          </a:p>
        </p:txBody>
      </p:sp>
    </p:spTree>
    <p:extLst>
      <p:ext uri="{BB962C8B-B14F-4D97-AF65-F5344CB8AC3E}">
        <p14:creationId xmlns:p14="http://schemas.microsoft.com/office/powerpoint/2010/main" val="1059399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a:t>
            </a:r>
            <a:r>
              <a:rPr lang="en-US" dirty="0" smtClean="0"/>
              <a:t>Tell </a:t>
            </a:r>
            <a:r>
              <a:rPr lang="en-US" dirty="0"/>
              <a:t>Me More®  works</a:t>
            </a:r>
            <a:endParaRPr lang="en-US" baseline="30000" dirty="0"/>
          </a:p>
        </p:txBody>
      </p:sp>
      <p:sp>
        <p:nvSpPr>
          <p:cNvPr id="11" name="Rectangle 9"/>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13"/>
          <p:cNvSpPr/>
          <p:nvPr/>
        </p:nvSpPr>
        <p:spPr>
          <a:xfrm>
            <a:off x="5015468" y="1130518"/>
            <a:ext cx="6312132" cy="5355312"/>
          </a:xfrm>
          <a:prstGeom prst="rect">
            <a:avLst/>
          </a:prstGeom>
        </p:spPr>
        <p:txBody>
          <a:bodyPr wrap="square">
            <a:spAutoFit/>
          </a:bodyPr>
          <a:lstStyle/>
          <a:p>
            <a:pPr lvl="0" eaLnBrk="0" fontAlgn="base" hangingPunct="0">
              <a:spcBef>
                <a:spcPct val="0"/>
              </a:spcBef>
              <a:spcAft>
                <a:spcPct val="0"/>
              </a:spcAft>
            </a:pPr>
            <a:r>
              <a:rPr lang="en-US" altLang="en-US" b="1" i="1" dirty="0" smtClean="0">
                <a:latin typeface="Arial" panose="020B0604020202020204" pitchFamily="34" charset="0"/>
                <a:ea typeface="Times New Roman" panose="02020603050405020304" pitchFamily="18" charset="0"/>
                <a:cs typeface="Arial" panose="020B0604020202020204" pitchFamily="34" charset="0"/>
              </a:rPr>
              <a:t>During the covid19 crisis healthcare settings may need to make modifications to the following process to accommodate unusual circumstances.</a:t>
            </a:r>
          </a:p>
          <a:p>
            <a:pPr marL="457200" lvl="0" indent="-457200" eaLnBrk="0" fontAlgn="base" hangingPunct="0">
              <a:spcBef>
                <a:spcPct val="0"/>
              </a:spcBef>
              <a:spcAft>
                <a:spcPct val="0"/>
              </a:spcAft>
              <a:buAutoNum type="arabicParenBoth"/>
            </a:pPr>
            <a:endParaRPr lang="en-US" altLang="en-US" sz="2400" b="1" dirty="0">
              <a:latin typeface="Arial" panose="020B0604020202020204" pitchFamily="34" charset="0"/>
              <a:ea typeface="Times New Roman" panose="02020603050405020304" pitchFamily="18" charset="0"/>
              <a:cs typeface="Arial" panose="020B0604020202020204" pitchFamily="34" charset="0"/>
            </a:endParaRPr>
          </a:p>
          <a:p>
            <a:pPr marL="457200" lvl="0" indent="-457200" eaLnBrk="0" fontAlgn="base" hangingPunct="0">
              <a:spcBef>
                <a:spcPct val="0"/>
              </a:spcBef>
              <a:spcAft>
                <a:spcPct val="0"/>
              </a:spcAft>
              <a:buAutoNum type="arabicParenBoth"/>
            </a:pPr>
            <a:r>
              <a:rPr lang="en-US" altLang="en-US" sz="2400" b="1" dirty="0" smtClean="0">
                <a:latin typeface="Arial" panose="020B0604020202020204" pitchFamily="34" charset="0"/>
                <a:ea typeface="Times New Roman" panose="02020603050405020304" pitchFamily="18" charset="0"/>
                <a:cs typeface="Arial" panose="020B0604020202020204" pitchFamily="34" charset="0"/>
              </a:rPr>
              <a:t>Engage </a:t>
            </a:r>
            <a:r>
              <a:rPr lang="en-US" altLang="en-US" sz="2400" b="1" dirty="0">
                <a:latin typeface="Arial" panose="020B0604020202020204" pitchFamily="34" charset="0"/>
                <a:ea typeface="Times New Roman" panose="02020603050405020304" pitchFamily="18" charset="0"/>
                <a:cs typeface="Arial" panose="020B0604020202020204" pitchFamily="34" charset="0"/>
              </a:rPr>
              <a:t>the patient/family member: </a:t>
            </a:r>
            <a:r>
              <a:rPr lang="en-US" altLang="en-US" sz="2400" dirty="0">
                <a:latin typeface="Arial" panose="020B0604020202020204" pitchFamily="34" charset="0"/>
                <a:ea typeface="Times New Roman" panose="02020603050405020304" pitchFamily="18" charset="0"/>
                <a:cs typeface="Arial" panose="020B0604020202020204" pitchFamily="34" charset="0"/>
              </a:rPr>
              <a:t>A member of the care team speaks with a patient </a:t>
            </a:r>
            <a:r>
              <a:rPr lang="en-US" altLang="en-US" sz="2400" dirty="0" smtClean="0">
                <a:latin typeface="Arial" panose="020B0604020202020204" pitchFamily="34" charset="0"/>
                <a:ea typeface="Times New Roman" panose="02020603050405020304" pitchFamily="18" charset="0"/>
                <a:cs typeface="Arial" panose="020B0604020202020204" pitchFamily="34" charset="0"/>
              </a:rPr>
              <a:t>or a family member to </a:t>
            </a:r>
            <a:r>
              <a:rPr lang="en-US" altLang="en-US" sz="2400" dirty="0">
                <a:latin typeface="Arial" panose="020B0604020202020204" pitchFamily="34" charset="0"/>
                <a:ea typeface="Times New Roman" panose="02020603050405020304" pitchFamily="18" charset="0"/>
                <a:cs typeface="Arial" panose="020B0604020202020204" pitchFamily="34" charset="0"/>
              </a:rPr>
              <a:t>explain Tell Me More</a:t>
            </a:r>
            <a:r>
              <a:rPr lang="en-US" altLang="en-US" sz="2400" dirty="0" smtClean="0">
                <a:latin typeface="Arial" panose="020B0604020202020204" pitchFamily="34" charset="0"/>
                <a:ea typeface="Times New Roman" panose="02020603050405020304" pitchFamily="18" charset="0"/>
                <a:cs typeface="Arial" panose="020B0604020202020204" pitchFamily="34" charset="0"/>
              </a:rPr>
              <a:t>® and learn whether they would like to participate. The care team member can share </a:t>
            </a:r>
            <a:r>
              <a:rPr lang="en-US" altLang="en-US" sz="2400" dirty="0">
                <a:latin typeface="Arial" panose="020B0604020202020204" pitchFamily="34" charset="0"/>
                <a:ea typeface="Times New Roman" panose="02020603050405020304" pitchFamily="18" charset="0"/>
                <a:cs typeface="Arial" panose="020B0604020202020204" pitchFamily="34" charset="0"/>
              </a:rPr>
              <a:t>the Tell Me More® Patient Handout and Permission </a:t>
            </a:r>
            <a:r>
              <a:rPr lang="en-US" altLang="en-US" sz="2400" dirty="0" smtClean="0">
                <a:latin typeface="Arial" panose="020B0604020202020204" pitchFamily="34" charset="0"/>
                <a:ea typeface="Times New Roman" panose="02020603050405020304" pitchFamily="18" charset="0"/>
                <a:cs typeface="Arial" panose="020B0604020202020204" pitchFamily="34" charset="0"/>
              </a:rPr>
              <a:t>Form, if your healthcare institution decided to use it. </a:t>
            </a:r>
            <a:br>
              <a:rPr lang="en-US" altLang="en-US" sz="2400" dirty="0" smtClean="0">
                <a:latin typeface="Arial" panose="020B0604020202020204" pitchFamily="34" charset="0"/>
                <a:ea typeface="Times New Roman" panose="02020603050405020304" pitchFamily="18" charset="0"/>
                <a:cs typeface="Arial" panose="020B0604020202020204" pitchFamily="34" charset="0"/>
              </a:rPr>
            </a:br>
            <a:r>
              <a:rPr lang="en-US" altLang="en-US" sz="2400" dirty="0" smtClean="0">
                <a:latin typeface="Arial" panose="020B0604020202020204" pitchFamily="34" charset="0"/>
                <a:ea typeface="Times New Roman" panose="02020603050405020304" pitchFamily="18" charset="0"/>
                <a:cs typeface="Arial" panose="020B0604020202020204" pitchFamily="34" charset="0"/>
              </a:rPr>
              <a:t>Be </a:t>
            </a:r>
            <a:r>
              <a:rPr lang="en-US" altLang="en-US" sz="2400" dirty="0">
                <a:latin typeface="Arial" panose="020B0604020202020204" pitchFamily="34" charset="0"/>
                <a:ea typeface="Times New Roman" panose="02020603050405020304" pitchFamily="18" charset="0"/>
                <a:cs typeface="Arial" panose="020B0604020202020204" pitchFamily="34" charset="0"/>
              </a:rPr>
              <a:t>sure that all patients and/or family members understand that this is a completely voluntary program.</a:t>
            </a:r>
            <a:endParaRPr lang="en-US" altLang="en-US" sz="2400" dirty="0">
              <a:latin typeface="Arial" panose="020B0604020202020204" pitchFamily="34" charset="0"/>
              <a:cs typeface="Arial" panose="020B0604020202020204" pitchFamily="34" charset="0"/>
            </a:endParaRPr>
          </a:p>
        </p:txBody>
      </p:sp>
      <p:pic>
        <p:nvPicPr>
          <p:cNvPr id="18" name="Picture 17"/>
          <p:cNvPicPr>
            <a:picLocks noChangeAspect="1"/>
          </p:cNvPicPr>
          <p:nvPr/>
        </p:nvPicPr>
        <p:blipFill>
          <a:blip r:embed="rId3"/>
          <a:stretch>
            <a:fillRect/>
          </a:stretch>
        </p:blipFill>
        <p:spPr>
          <a:xfrm>
            <a:off x="737381" y="1918853"/>
            <a:ext cx="3757388" cy="2521528"/>
          </a:xfrm>
          <a:prstGeom prst="rect">
            <a:avLst/>
          </a:prstGeom>
        </p:spPr>
      </p:pic>
    </p:spTree>
    <p:extLst>
      <p:ext uri="{BB962C8B-B14F-4D97-AF65-F5344CB8AC3E}">
        <p14:creationId xmlns:p14="http://schemas.microsoft.com/office/powerpoint/2010/main" val="3275015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Tell Me More®  works</a:t>
            </a:r>
            <a:endParaRPr lang="en-US" baseline="30000" dirty="0"/>
          </a:p>
        </p:txBody>
      </p:sp>
      <p:pic>
        <p:nvPicPr>
          <p:cNvPr id="8" name="Picture 7"/>
          <p:cNvPicPr>
            <a:picLocks noChangeAspect="1"/>
          </p:cNvPicPr>
          <p:nvPr/>
        </p:nvPicPr>
        <p:blipFill>
          <a:blip r:embed="rId3"/>
          <a:stretch>
            <a:fillRect/>
          </a:stretch>
        </p:blipFill>
        <p:spPr>
          <a:xfrm>
            <a:off x="850669" y="1692276"/>
            <a:ext cx="3757388" cy="2521528"/>
          </a:xfrm>
          <a:prstGeom prst="rect">
            <a:avLst/>
          </a:prstGeom>
        </p:spPr>
      </p:pic>
      <p:sp>
        <p:nvSpPr>
          <p:cNvPr id="11" name="Rectangle 9"/>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13"/>
          <p:cNvSpPr/>
          <p:nvPr/>
        </p:nvSpPr>
        <p:spPr>
          <a:xfrm>
            <a:off x="4902321" y="1258827"/>
            <a:ext cx="6852459" cy="4955203"/>
          </a:xfrm>
          <a:prstGeom prst="rect">
            <a:avLst/>
          </a:prstGeom>
        </p:spPr>
        <p:txBody>
          <a:bodyPr wrap="square">
            <a:spAutoFit/>
          </a:bodyPr>
          <a:lstStyle/>
          <a:p>
            <a:pPr lvl="0" eaLnBrk="0" fontAlgn="base" hangingPunct="0">
              <a:spcBef>
                <a:spcPct val="0"/>
              </a:spcBef>
              <a:spcAft>
                <a:spcPct val="0"/>
              </a:spcAft>
            </a:pPr>
            <a:r>
              <a:rPr lang="en-US" altLang="en-US" sz="2400" b="1" dirty="0">
                <a:latin typeface="Arial" panose="020B0604020202020204" pitchFamily="34" charset="0"/>
                <a:ea typeface="Times New Roman" panose="02020603050405020304" pitchFamily="18" charset="0"/>
                <a:cs typeface="Arial" panose="020B0604020202020204" pitchFamily="34" charset="0"/>
              </a:rPr>
              <a:t>(2) Help fill out the wall poster/page: </a:t>
            </a:r>
            <a:r>
              <a:rPr lang="en-US" altLang="en-US" sz="2400" dirty="0">
                <a:latin typeface="Arial" panose="020B0604020202020204" pitchFamily="34" charset="0"/>
                <a:ea typeface="Times New Roman" panose="02020603050405020304" pitchFamily="18" charset="0"/>
                <a:cs typeface="Arial" panose="020B0604020202020204" pitchFamily="34" charset="0"/>
              </a:rPr>
              <a:t>If a patient and/or family member is interested in participating, </a:t>
            </a:r>
            <a:r>
              <a:rPr lang="en-US" altLang="en-US" sz="2400" dirty="0" smtClean="0">
                <a:latin typeface="Arial" panose="020B0604020202020204" pitchFamily="34" charset="0"/>
                <a:ea typeface="Times New Roman" panose="02020603050405020304" pitchFamily="18" charset="0"/>
                <a:cs typeface="Arial" panose="020B0604020202020204" pitchFamily="34" charset="0"/>
              </a:rPr>
              <a:t>any </a:t>
            </a:r>
            <a:r>
              <a:rPr lang="en-US" altLang="en-US" sz="2400" dirty="0">
                <a:latin typeface="Arial" panose="020B0604020202020204" pitchFamily="34" charset="0"/>
                <a:ea typeface="Times New Roman" panose="02020603050405020304" pitchFamily="18" charset="0"/>
                <a:cs typeface="Arial" panose="020B0604020202020204" pitchFamily="34" charset="0"/>
              </a:rPr>
              <a:t>member of the care </a:t>
            </a:r>
            <a:r>
              <a:rPr lang="en-US" altLang="en-US" sz="2400" dirty="0" smtClean="0">
                <a:latin typeface="Arial" panose="020B0604020202020204" pitchFamily="34" charset="0"/>
                <a:ea typeface="Times New Roman" panose="02020603050405020304" pitchFamily="18" charset="0"/>
                <a:cs typeface="Arial" panose="020B0604020202020204" pitchFamily="34" charset="0"/>
              </a:rPr>
              <a:t>team engages </a:t>
            </a:r>
            <a:r>
              <a:rPr lang="en-US" altLang="en-US" sz="2400" dirty="0">
                <a:latin typeface="Arial" panose="020B0604020202020204" pitchFamily="34" charset="0"/>
                <a:ea typeface="Times New Roman" panose="02020603050405020304" pitchFamily="18" charset="0"/>
                <a:cs typeface="Arial" panose="020B0604020202020204" pitchFamily="34" charset="0"/>
              </a:rPr>
              <a:t>the patient and/or family member in filling out the three questions:</a:t>
            </a:r>
          </a:p>
          <a:p>
            <a:pPr marL="800100" lvl="1" indent="-342900" eaLnBrk="0" fontAlgn="base" hangingPunct="0">
              <a:spcBef>
                <a:spcPct val="0"/>
              </a:spcBef>
              <a:spcAft>
                <a:spcPct val="0"/>
              </a:spcAft>
              <a:buFont typeface="Arial" panose="020B0604020202020204" pitchFamily="34" charset="0"/>
              <a:buChar char="•"/>
            </a:pPr>
            <a:r>
              <a:rPr lang="en-US" altLang="en-US" sz="2000" b="1" dirty="0">
                <a:latin typeface="Arial" panose="020B0604020202020204" pitchFamily="34" charset="0"/>
                <a:ea typeface="Times New Roman" panose="02020603050405020304" pitchFamily="18" charset="0"/>
                <a:cs typeface="Arial" panose="020B0604020202020204" pitchFamily="34" charset="0"/>
              </a:rPr>
              <a:t>What do you think is your greatest strength? </a:t>
            </a:r>
            <a:endParaRPr lang="en-US" altLang="en-US" sz="2000" b="1" dirty="0">
              <a:latin typeface="Arial" panose="020B0604020202020204" pitchFamily="34" charset="0"/>
              <a:cs typeface="Arial" panose="020B0604020202020204" pitchFamily="34" charset="0"/>
            </a:endParaRPr>
          </a:p>
          <a:p>
            <a:pPr marL="800100" lvl="1" indent="-342900" eaLnBrk="0" fontAlgn="base" hangingPunct="0">
              <a:spcBef>
                <a:spcPct val="0"/>
              </a:spcBef>
              <a:spcAft>
                <a:spcPct val="0"/>
              </a:spcAft>
              <a:buFont typeface="Arial" panose="020B0604020202020204" pitchFamily="34" charset="0"/>
              <a:buChar char="•"/>
            </a:pPr>
            <a:r>
              <a:rPr lang="en-US" altLang="en-US" sz="2000" b="1" dirty="0">
                <a:latin typeface="Arial" panose="020B0604020202020204" pitchFamily="34" charset="0"/>
                <a:ea typeface="Times New Roman" panose="02020603050405020304" pitchFamily="18" charset="0"/>
                <a:cs typeface="Arial" panose="020B0604020202020204" pitchFamily="34" charset="0"/>
              </a:rPr>
              <a:t>How would your family and/or friends describe you?</a:t>
            </a:r>
          </a:p>
          <a:p>
            <a:pPr marL="800100" lvl="1" indent="-342900" eaLnBrk="0" fontAlgn="base" hangingPunct="0">
              <a:spcBef>
                <a:spcPct val="0"/>
              </a:spcBef>
              <a:spcAft>
                <a:spcPct val="0"/>
              </a:spcAft>
              <a:buFont typeface="Arial" panose="020B0604020202020204" pitchFamily="34" charset="0"/>
              <a:buChar char="•"/>
            </a:pPr>
            <a:r>
              <a:rPr lang="en-US" altLang="en-US" sz="2000" b="1" dirty="0">
                <a:latin typeface="Arial" panose="020B0604020202020204" pitchFamily="34" charset="0"/>
                <a:ea typeface="Times New Roman" panose="02020603050405020304" pitchFamily="18" charset="0"/>
                <a:cs typeface="Arial" panose="020B0604020202020204" pitchFamily="34" charset="0"/>
              </a:rPr>
              <a:t>What has been most meaningful to you in your life? </a:t>
            </a:r>
          </a:p>
          <a:p>
            <a:pPr eaLnBrk="0" fontAlgn="base" hangingPunct="0">
              <a:spcBef>
                <a:spcPct val="0"/>
              </a:spcBef>
              <a:spcAft>
                <a:spcPct val="0"/>
              </a:spcAft>
            </a:pPr>
            <a:r>
              <a:rPr lang="en-US" altLang="en-US" sz="2400" dirty="0" smtClean="0">
                <a:latin typeface="Arial" panose="020B0604020202020204" pitchFamily="34" charset="0"/>
                <a:cs typeface="Arial" panose="020B0604020202020204" pitchFamily="34" charset="0"/>
              </a:rPr>
              <a:t>The </a:t>
            </a:r>
            <a:r>
              <a:rPr lang="en-US" altLang="en-US" sz="2400" dirty="0">
                <a:latin typeface="Arial" panose="020B0604020202020204" pitchFamily="34" charset="0"/>
                <a:cs typeface="Arial" panose="020B0604020202020204" pitchFamily="34" charset="0"/>
              </a:rPr>
              <a:t>patient and/or family member is welcome to add more or different details. Double-check to make sure they are pleased with the page before it is hung.</a:t>
            </a:r>
          </a:p>
        </p:txBody>
      </p:sp>
    </p:spTree>
    <p:extLst>
      <p:ext uri="{BB962C8B-B14F-4D97-AF65-F5344CB8AC3E}">
        <p14:creationId xmlns:p14="http://schemas.microsoft.com/office/powerpoint/2010/main" val="3394903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Tell Me More®  works</a:t>
            </a:r>
            <a:endParaRPr lang="en-US" baseline="30000" dirty="0"/>
          </a:p>
        </p:txBody>
      </p:sp>
      <p:sp>
        <p:nvSpPr>
          <p:cNvPr id="11" name="Rectangle 9"/>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13"/>
          <p:cNvSpPr/>
          <p:nvPr/>
        </p:nvSpPr>
        <p:spPr>
          <a:xfrm>
            <a:off x="5029199" y="1302864"/>
            <a:ext cx="6312132" cy="4893647"/>
          </a:xfrm>
          <a:prstGeom prst="rect">
            <a:avLst/>
          </a:prstGeom>
        </p:spPr>
        <p:txBody>
          <a:bodyPr wrap="square">
            <a:spAutoFit/>
          </a:bodyPr>
          <a:lstStyle/>
          <a:p>
            <a:pPr lvl="0" eaLnBrk="0" fontAlgn="base" hangingPunct="0">
              <a:spcBef>
                <a:spcPct val="0"/>
              </a:spcBef>
              <a:spcAft>
                <a:spcPct val="0"/>
              </a:spcAft>
            </a:pPr>
            <a:r>
              <a:rPr lang="en-US" altLang="en-US" sz="2400" b="1" dirty="0">
                <a:latin typeface="Arial" panose="020B0604020202020204" pitchFamily="34" charset="0"/>
                <a:cs typeface="Arial" panose="020B0604020202020204" pitchFamily="34" charset="0"/>
              </a:rPr>
              <a:t>(3) Hang up the wall poster/page: </a:t>
            </a:r>
            <a:r>
              <a:rPr lang="en-US" altLang="en-US" sz="2400" dirty="0">
                <a:latin typeface="Arial" panose="020B0604020202020204" pitchFamily="34" charset="0"/>
                <a:cs typeface="Arial" panose="020B0604020202020204" pitchFamily="34" charset="0"/>
              </a:rPr>
              <a:t>Traditionally, the Tell Me More® poster/page is stuck or taped to a wall in a patient’s room. Given the need to be extra careful during the pandemic, the hospital team may choose to hang it outside the patient’s room in the window, facing into the room so that it is visible to the patient and any healthcare/ professionals in the room, or even in their chart. </a:t>
            </a:r>
          </a:p>
          <a:p>
            <a:pPr lvl="0" eaLnBrk="0" fontAlgn="base" hangingPunct="0">
              <a:spcBef>
                <a:spcPct val="0"/>
              </a:spcBef>
              <a:spcAft>
                <a:spcPct val="0"/>
              </a:spcAft>
            </a:pPr>
            <a:endParaRPr lang="en-US" altLang="en-US" sz="2400" dirty="0">
              <a:latin typeface="Arial" panose="020B0604020202020204" pitchFamily="34" charset="0"/>
              <a:cs typeface="Arial" panose="020B0604020202020204" pitchFamily="34" charset="0"/>
            </a:endParaRPr>
          </a:p>
          <a:p>
            <a:pPr lvl="0" eaLnBrk="0" fontAlgn="base" hangingPunct="0">
              <a:spcBef>
                <a:spcPct val="0"/>
              </a:spcBef>
              <a:spcAft>
                <a:spcPct val="0"/>
              </a:spcAft>
            </a:pPr>
            <a:r>
              <a:rPr lang="en-US" altLang="en-US" sz="2400" i="1" dirty="0">
                <a:latin typeface="Arial" panose="020B0604020202020204" pitchFamily="34" charset="0"/>
                <a:cs typeface="Arial" panose="020B0604020202020204" pitchFamily="34" charset="0"/>
              </a:rPr>
              <a:t>Please do what is best during this time for safety and patient connection</a:t>
            </a:r>
            <a:r>
              <a:rPr lang="en-US" altLang="en-US" sz="2400" dirty="0">
                <a:latin typeface="Arial" panose="020B0604020202020204" pitchFamily="34" charset="0"/>
                <a:cs typeface="Arial" panose="020B0604020202020204" pitchFamily="34" charset="0"/>
              </a:rPr>
              <a:t>.</a:t>
            </a:r>
          </a:p>
        </p:txBody>
      </p:sp>
      <p:pic>
        <p:nvPicPr>
          <p:cNvPr id="6" name="Picture 5"/>
          <p:cNvPicPr>
            <a:picLocks noChangeAspect="1"/>
          </p:cNvPicPr>
          <p:nvPr/>
        </p:nvPicPr>
        <p:blipFill>
          <a:blip r:embed="rId3"/>
          <a:stretch>
            <a:fillRect/>
          </a:stretch>
        </p:blipFill>
        <p:spPr>
          <a:xfrm>
            <a:off x="850669" y="1692276"/>
            <a:ext cx="3757388" cy="2521528"/>
          </a:xfrm>
          <a:prstGeom prst="rect">
            <a:avLst/>
          </a:prstGeom>
        </p:spPr>
      </p:pic>
    </p:spTree>
    <p:extLst>
      <p:ext uri="{BB962C8B-B14F-4D97-AF65-F5344CB8AC3E}">
        <p14:creationId xmlns:p14="http://schemas.microsoft.com/office/powerpoint/2010/main" val="1685683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APGF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APGF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23643</TotalTime>
  <Words>1477</Words>
  <Application>Microsoft Office PowerPoint</Application>
  <PresentationFormat>Widescreen</PresentationFormat>
  <Paragraphs>101</Paragraphs>
  <Slides>15</Slides>
  <Notes>11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15</vt:i4>
      </vt:variant>
    </vt:vector>
  </HeadingPairs>
  <TitlesOfParts>
    <vt:vector size="21" baseType="lpstr">
      <vt:lpstr>Arial</vt:lpstr>
      <vt:lpstr>Calibri</vt:lpstr>
      <vt:lpstr>Times New Roman</vt:lpstr>
      <vt:lpstr>Wingdings</vt:lpstr>
      <vt:lpstr>APGF Template</vt:lpstr>
      <vt:lpstr>1_APGF Template</vt:lpstr>
      <vt:lpstr>PowerPoint Presentation</vt:lpstr>
      <vt:lpstr>Tell Me More® Freely Available  During Covid-19 Crisis </vt:lpstr>
      <vt:lpstr>About The Arnold P. Gold Foundation</vt:lpstr>
      <vt:lpstr>Why use Tell Me More®?</vt:lpstr>
      <vt:lpstr>PowerPoint Presentation</vt:lpstr>
      <vt:lpstr>PowerPoint Presentation</vt:lpstr>
      <vt:lpstr>How Tell Me More®  works</vt:lpstr>
      <vt:lpstr>How Tell Me More®  works</vt:lpstr>
      <vt:lpstr>How Tell Me More®  works</vt:lpstr>
      <vt:lpstr>How Tell Me More®  works</vt:lpstr>
      <vt:lpstr>Setting up Tell Me More® at your care setting</vt:lpstr>
      <vt:lpstr>How we will implement Tell Me More®</vt:lpstr>
      <vt:lpstr>PowerPoint Presentation</vt:lpstr>
      <vt:lpstr>Tell Me More® Considerations </vt:lpstr>
      <vt:lpstr>We are here to help.</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Pia</dc:creator>
  <cp:lastModifiedBy>Brianne Alcala</cp:lastModifiedBy>
  <cp:revision>84</cp:revision>
  <cp:lastPrinted>2018-05-09T19:44:21Z</cp:lastPrinted>
  <dcterms:created xsi:type="dcterms:W3CDTF">2018-05-02T02:32:29Z</dcterms:created>
  <dcterms:modified xsi:type="dcterms:W3CDTF">2020-04-14T18:31:38Z</dcterms:modified>
</cp:coreProperties>
</file>