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85" r:id="rId3"/>
    <p:sldId id="671" r:id="rId4"/>
    <p:sldId id="642" r:id="rId5"/>
    <p:sldId id="639" r:id="rId6"/>
    <p:sldId id="295" r:id="rId7"/>
    <p:sldId id="640" r:id="rId8"/>
    <p:sldId id="304" r:id="rId9"/>
    <p:sldId id="663" r:id="rId10"/>
    <p:sldId id="651" r:id="rId11"/>
    <p:sldId id="632" r:id="rId12"/>
    <p:sldId id="750" r:id="rId13"/>
    <p:sldId id="650" r:id="rId14"/>
    <p:sldId id="633" r:id="rId15"/>
    <p:sldId id="534" r:id="rId16"/>
    <p:sldId id="660" r:id="rId17"/>
    <p:sldId id="676" r:id="rId18"/>
    <p:sldId id="635" r:id="rId19"/>
    <p:sldId id="634" r:id="rId20"/>
    <p:sldId id="667" r:id="rId21"/>
    <p:sldId id="658" r:id="rId22"/>
    <p:sldId id="647" r:id="rId23"/>
    <p:sldId id="661" r:id="rId24"/>
    <p:sldId id="674" r:id="rId25"/>
    <p:sldId id="289" r:id="rId26"/>
    <p:sldId id="675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 userDrawn="1">
          <p15:clr>
            <a:srgbClr val="A4A3A4"/>
          </p15:clr>
        </p15:guide>
        <p15:guide id="2" orient="horz" pos="3025" userDrawn="1">
          <p15:clr>
            <a:srgbClr val="A4A3A4"/>
          </p15:clr>
        </p15:guide>
        <p15:guide id="3" orient="horz" pos="1188" userDrawn="1">
          <p15:clr>
            <a:srgbClr val="A4A3A4"/>
          </p15:clr>
        </p15:guide>
        <p15:guide id="4" pos="5473" userDrawn="1">
          <p15:clr>
            <a:srgbClr val="A4A3A4"/>
          </p15:clr>
        </p15:guide>
        <p15:guide id="5" pos="432" userDrawn="1">
          <p15:clr>
            <a:srgbClr val="A4A3A4"/>
          </p15:clr>
        </p15:guide>
        <p15:guide id="6" pos="2776" userDrawn="1">
          <p15:clr>
            <a:srgbClr val="A4A3A4"/>
          </p15:clr>
        </p15:guide>
        <p15:guide id="7" orient="horz" pos="28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14D752-BAF9-5FC2-4181-06B8254E4DEA}" name="Dennehy, Jessica" initials="DJ" userId="S::jessica.dennehy@nyulangone.org::142b7681-b5fe-48dd-b143-d6ca66d5ad1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k, Tiffany" initials="CT" lastIdx="4" clrIdx="0">
    <p:extLst>
      <p:ext uri="{19B8F6BF-5375-455C-9EA6-DF929625EA0E}">
        <p15:presenceInfo xmlns:p15="http://schemas.microsoft.com/office/powerpoint/2012/main" userId="S::tiffany.cook@nyulangone.org::daf53a4e-f7c9-4412-a1e0-8f8484013de2" providerId="AD"/>
      </p:ext>
    </p:extLst>
  </p:cmAuthor>
  <p:cmAuthor id="2" name="Gillespie, Colleen" initials="GC" lastIdx="2" clrIdx="1">
    <p:extLst>
      <p:ext uri="{19B8F6BF-5375-455C-9EA6-DF929625EA0E}">
        <p15:presenceInfo xmlns:p15="http://schemas.microsoft.com/office/powerpoint/2012/main" userId="S::colleen.gillespie@nyulangone.org::6995b04a-7ca5-41fa-b97d-8ae269579e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9AFC8"/>
    <a:srgbClr val="836CA2"/>
    <a:srgbClr val="53565A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08813-138D-AE69-4BAA-EE69C90CFD28}" v="146" dt="2025-10-06T20:01:46.419"/>
    <p1510:client id="{42EFCDC8-8C6E-4897-920E-0790F319291B}" v="7" dt="2025-10-06T23:10:47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218"/>
        <p:guide orient="horz" pos="3025"/>
        <p:guide orient="horz" pos="1188"/>
        <p:guide pos="5473"/>
        <p:guide pos="432"/>
        <p:guide pos="2776"/>
        <p:guide orient="horz" pos="2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D4D7C-8375-6442-B506-FE6949873A3A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1AC967-9F33-CA4B-BEBB-9D0005AFB8FD}">
      <dgm:prSet phldrT="[Text]"/>
      <dgm:spPr/>
      <dgm:t>
        <a:bodyPr/>
        <a:lstStyle/>
        <a:p>
          <a:r>
            <a:rPr lang="en-US"/>
            <a:t>Partnership</a:t>
          </a:r>
        </a:p>
      </dgm:t>
    </dgm:pt>
    <dgm:pt modelId="{D62565C3-5716-524F-AAA4-5BE1A7E89602}" type="parTrans" cxnId="{FDBEDD01-F517-0A41-A16A-EF03CBF7B48D}">
      <dgm:prSet/>
      <dgm:spPr/>
      <dgm:t>
        <a:bodyPr/>
        <a:lstStyle/>
        <a:p>
          <a:endParaRPr lang="en-US"/>
        </a:p>
      </dgm:t>
    </dgm:pt>
    <dgm:pt modelId="{C8842DF4-4F74-094D-8EB7-F7989B544C4D}" type="sibTrans" cxnId="{FDBEDD01-F517-0A41-A16A-EF03CBF7B48D}">
      <dgm:prSet/>
      <dgm:spPr/>
      <dgm:t>
        <a:bodyPr/>
        <a:lstStyle/>
        <a:p>
          <a:endParaRPr lang="en-US"/>
        </a:p>
      </dgm:t>
    </dgm:pt>
    <dgm:pt modelId="{3BE85759-963D-6B45-B4B0-C5FD50894EFD}">
      <dgm:prSet phldrT="[Text]"/>
      <dgm:spPr/>
      <dgm:t>
        <a:bodyPr/>
        <a:lstStyle/>
        <a:p>
          <a:r>
            <a:rPr lang="en-US"/>
            <a:t>Empathy*</a:t>
          </a:r>
        </a:p>
      </dgm:t>
    </dgm:pt>
    <dgm:pt modelId="{B2AF85CB-839C-3E4C-95B5-5B12BCC4C194}" type="parTrans" cxnId="{85E4A183-FEEC-174A-819B-62B770161E20}">
      <dgm:prSet/>
      <dgm:spPr/>
      <dgm:t>
        <a:bodyPr/>
        <a:lstStyle/>
        <a:p>
          <a:endParaRPr lang="en-US"/>
        </a:p>
      </dgm:t>
    </dgm:pt>
    <dgm:pt modelId="{258A8426-2BD6-3743-A10F-D2F312A1FD1D}" type="sibTrans" cxnId="{85E4A183-FEEC-174A-819B-62B770161E20}">
      <dgm:prSet/>
      <dgm:spPr/>
      <dgm:t>
        <a:bodyPr/>
        <a:lstStyle/>
        <a:p>
          <a:endParaRPr lang="en-US"/>
        </a:p>
      </dgm:t>
    </dgm:pt>
    <dgm:pt modelId="{E0CA83CD-BA0B-DC47-B005-7286E8835E95}">
      <dgm:prSet phldrT="[Text]"/>
      <dgm:spPr/>
      <dgm:t>
        <a:bodyPr/>
        <a:lstStyle/>
        <a:p>
          <a:r>
            <a:rPr lang="en-US"/>
            <a:t>Apology</a:t>
          </a:r>
        </a:p>
      </dgm:t>
    </dgm:pt>
    <dgm:pt modelId="{772DC81F-ECD2-074B-AB58-E366558BC5E7}" type="parTrans" cxnId="{CF11ED57-E7E6-364E-831D-3770267B9C92}">
      <dgm:prSet/>
      <dgm:spPr/>
      <dgm:t>
        <a:bodyPr/>
        <a:lstStyle/>
        <a:p>
          <a:endParaRPr lang="en-US"/>
        </a:p>
      </dgm:t>
    </dgm:pt>
    <dgm:pt modelId="{49D0DDF5-FAC8-344D-BB4F-CA4665D69ED3}" type="sibTrans" cxnId="{CF11ED57-E7E6-364E-831D-3770267B9C92}">
      <dgm:prSet/>
      <dgm:spPr/>
      <dgm:t>
        <a:bodyPr/>
        <a:lstStyle/>
        <a:p>
          <a:endParaRPr lang="en-US"/>
        </a:p>
      </dgm:t>
    </dgm:pt>
    <dgm:pt modelId="{28D76F22-406D-B44D-AEC2-D64159922CB2}">
      <dgm:prSet/>
      <dgm:spPr/>
      <dgm:t>
        <a:bodyPr/>
        <a:lstStyle/>
        <a:p>
          <a:r>
            <a:rPr lang="en-US"/>
            <a:t>Respect</a:t>
          </a:r>
        </a:p>
      </dgm:t>
    </dgm:pt>
    <dgm:pt modelId="{D5B6E6F4-8C6E-9B45-859B-A5EC4B1B41B2}" type="parTrans" cxnId="{93627049-41F0-544F-8DFD-C7C04120D195}">
      <dgm:prSet/>
      <dgm:spPr/>
      <dgm:t>
        <a:bodyPr/>
        <a:lstStyle/>
        <a:p>
          <a:endParaRPr lang="en-US"/>
        </a:p>
      </dgm:t>
    </dgm:pt>
    <dgm:pt modelId="{BA5590B4-CD30-6148-972D-13262DD02520}" type="sibTrans" cxnId="{93627049-41F0-544F-8DFD-C7C04120D195}">
      <dgm:prSet/>
      <dgm:spPr/>
      <dgm:t>
        <a:bodyPr/>
        <a:lstStyle/>
        <a:p>
          <a:endParaRPr lang="en-US"/>
        </a:p>
      </dgm:t>
    </dgm:pt>
    <dgm:pt modelId="{93C2B07C-CC26-B342-8655-30721001DC81}">
      <dgm:prSet/>
      <dgm:spPr/>
      <dgm:t>
        <a:bodyPr/>
        <a:lstStyle/>
        <a:p>
          <a:r>
            <a:rPr lang="en-US"/>
            <a:t>Legitimization</a:t>
          </a:r>
        </a:p>
      </dgm:t>
    </dgm:pt>
    <dgm:pt modelId="{D6570B1C-186C-1647-8E31-EF70E812DBE4}" type="parTrans" cxnId="{B507F954-C122-DE45-893B-C21A5C70946E}">
      <dgm:prSet/>
      <dgm:spPr/>
      <dgm:t>
        <a:bodyPr/>
        <a:lstStyle/>
        <a:p>
          <a:endParaRPr lang="en-US"/>
        </a:p>
      </dgm:t>
    </dgm:pt>
    <dgm:pt modelId="{5846DDF0-5435-9145-9E8D-0CCB78A8607E}" type="sibTrans" cxnId="{B507F954-C122-DE45-893B-C21A5C70946E}">
      <dgm:prSet/>
      <dgm:spPr/>
      <dgm:t>
        <a:bodyPr/>
        <a:lstStyle/>
        <a:p>
          <a:endParaRPr lang="en-US"/>
        </a:p>
      </dgm:t>
    </dgm:pt>
    <dgm:pt modelId="{E85AC881-9706-0245-81A4-8D04E49BFC56}">
      <dgm:prSet/>
      <dgm:spPr/>
      <dgm:t>
        <a:bodyPr/>
        <a:lstStyle/>
        <a:p>
          <a:r>
            <a:rPr lang="en-US"/>
            <a:t>Support</a:t>
          </a:r>
        </a:p>
      </dgm:t>
    </dgm:pt>
    <dgm:pt modelId="{80C72DBD-B2E0-CC4F-9004-A2308A64C8C5}" type="parTrans" cxnId="{D97D24BB-0A83-714D-89C8-6823C6748423}">
      <dgm:prSet/>
      <dgm:spPr/>
      <dgm:t>
        <a:bodyPr/>
        <a:lstStyle/>
        <a:p>
          <a:endParaRPr lang="en-US"/>
        </a:p>
      </dgm:t>
    </dgm:pt>
    <dgm:pt modelId="{B3BC67D5-B87B-1F49-B791-3BDC0551BDA6}" type="sibTrans" cxnId="{D97D24BB-0A83-714D-89C8-6823C6748423}">
      <dgm:prSet/>
      <dgm:spPr/>
      <dgm:t>
        <a:bodyPr/>
        <a:lstStyle/>
        <a:p>
          <a:endParaRPr lang="en-US"/>
        </a:p>
      </dgm:t>
    </dgm:pt>
    <dgm:pt modelId="{11817561-0106-4C42-9D86-8590365A5EC4}" type="pres">
      <dgm:prSet presAssocID="{673D4D7C-8375-6442-B506-FE6949873A3A}" presName="Name0" presStyleCnt="0">
        <dgm:presLayoutVars>
          <dgm:chMax val="7"/>
          <dgm:chPref val="7"/>
          <dgm:dir/>
        </dgm:presLayoutVars>
      </dgm:prSet>
      <dgm:spPr/>
    </dgm:pt>
    <dgm:pt modelId="{B0EDA730-27AB-404F-916C-7209A424A4C4}" type="pres">
      <dgm:prSet presAssocID="{673D4D7C-8375-6442-B506-FE6949873A3A}" presName="Name1" presStyleCnt="0"/>
      <dgm:spPr/>
    </dgm:pt>
    <dgm:pt modelId="{356DC871-304A-384A-A0FF-E78BEB37D01E}" type="pres">
      <dgm:prSet presAssocID="{673D4D7C-8375-6442-B506-FE6949873A3A}" presName="cycle" presStyleCnt="0"/>
      <dgm:spPr/>
    </dgm:pt>
    <dgm:pt modelId="{BBA785FE-99B4-9B45-9BDB-542C067D5E86}" type="pres">
      <dgm:prSet presAssocID="{673D4D7C-8375-6442-B506-FE6949873A3A}" presName="srcNode" presStyleLbl="node1" presStyleIdx="0" presStyleCnt="6"/>
      <dgm:spPr/>
    </dgm:pt>
    <dgm:pt modelId="{900633B1-CFA9-4F43-853B-12D988939C74}" type="pres">
      <dgm:prSet presAssocID="{673D4D7C-8375-6442-B506-FE6949873A3A}" presName="conn" presStyleLbl="parChTrans1D2" presStyleIdx="0" presStyleCnt="1"/>
      <dgm:spPr/>
    </dgm:pt>
    <dgm:pt modelId="{402A4214-BC07-2949-BC05-5185F3EB9913}" type="pres">
      <dgm:prSet presAssocID="{673D4D7C-8375-6442-B506-FE6949873A3A}" presName="extraNode" presStyleLbl="node1" presStyleIdx="0" presStyleCnt="6"/>
      <dgm:spPr/>
    </dgm:pt>
    <dgm:pt modelId="{0258D8A5-2C7C-BE48-9152-B724881CA1B1}" type="pres">
      <dgm:prSet presAssocID="{673D4D7C-8375-6442-B506-FE6949873A3A}" presName="dstNode" presStyleLbl="node1" presStyleIdx="0" presStyleCnt="6"/>
      <dgm:spPr/>
    </dgm:pt>
    <dgm:pt modelId="{CF840573-1B36-CE4A-B45A-789D0D2EDAF4}" type="pres">
      <dgm:prSet presAssocID="{911AC967-9F33-CA4B-BEBB-9D0005AFB8FD}" presName="text_1" presStyleLbl="node1" presStyleIdx="0" presStyleCnt="6">
        <dgm:presLayoutVars>
          <dgm:bulletEnabled val="1"/>
        </dgm:presLayoutVars>
      </dgm:prSet>
      <dgm:spPr/>
    </dgm:pt>
    <dgm:pt modelId="{9B624AFB-49EC-8B4D-891A-72A151EEDF1A}" type="pres">
      <dgm:prSet presAssocID="{911AC967-9F33-CA4B-BEBB-9D0005AFB8FD}" presName="accent_1" presStyleCnt="0"/>
      <dgm:spPr/>
    </dgm:pt>
    <dgm:pt modelId="{C06239CA-0E4C-6E4D-80D4-4F01F16266AF}" type="pres">
      <dgm:prSet presAssocID="{911AC967-9F33-CA4B-BEBB-9D0005AFB8FD}" presName="accentRepeatNode" presStyleLbl="solidFgAcc1" presStyleIdx="0" presStyleCnt="6"/>
      <dgm:spPr/>
    </dgm:pt>
    <dgm:pt modelId="{A0292C43-F3B8-564A-8437-3F4721CE9F9F}" type="pres">
      <dgm:prSet presAssocID="{3BE85759-963D-6B45-B4B0-C5FD50894EFD}" presName="text_2" presStyleLbl="node1" presStyleIdx="1" presStyleCnt="6">
        <dgm:presLayoutVars>
          <dgm:bulletEnabled val="1"/>
        </dgm:presLayoutVars>
      </dgm:prSet>
      <dgm:spPr/>
    </dgm:pt>
    <dgm:pt modelId="{F7F9FC4E-7459-E944-B2FB-A26FF8EF4672}" type="pres">
      <dgm:prSet presAssocID="{3BE85759-963D-6B45-B4B0-C5FD50894EFD}" presName="accent_2" presStyleCnt="0"/>
      <dgm:spPr/>
    </dgm:pt>
    <dgm:pt modelId="{8D69461A-3FFD-8345-A6EA-2151998B5109}" type="pres">
      <dgm:prSet presAssocID="{3BE85759-963D-6B45-B4B0-C5FD50894EFD}" presName="accentRepeatNode" presStyleLbl="solidFgAcc1" presStyleIdx="1" presStyleCnt="6"/>
      <dgm:spPr/>
    </dgm:pt>
    <dgm:pt modelId="{AB7AF64A-713C-7241-AF58-2DF9B96D7254}" type="pres">
      <dgm:prSet presAssocID="{E0CA83CD-BA0B-DC47-B005-7286E8835E95}" presName="text_3" presStyleLbl="node1" presStyleIdx="2" presStyleCnt="6">
        <dgm:presLayoutVars>
          <dgm:bulletEnabled val="1"/>
        </dgm:presLayoutVars>
      </dgm:prSet>
      <dgm:spPr/>
    </dgm:pt>
    <dgm:pt modelId="{5AF4CB80-1476-5147-9642-3874238EBCEE}" type="pres">
      <dgm:prSet presAssocID="{E0CA83CD-BA0B-DC47-B005-7286E8835E95}" presName="accent_3" presStyleCnt="0"/>
      <dgm:spPr/>
    </dgm:pt>
    <dgm:pt modelId="{1627DB51-6FE2-1346-9DE9-2B0A33B01C88}" type="pres">
      <dgm:prSet presAssocID="{E0CA83CD-BA0B-DC47-B005-7286E8835E95}" presName="accentRepeatNode" presStyleLbl="solidFgAcc1" presStyleIdx="2" presStyleCnt="6"/>
      <dgm:spPr/>
    </dgm:pt>
    <dgm:pt modelId="{46407332-84C7-8541-A00A-4220DC768C80}" type="pres">
      <dgm:prSet presAssocID="{28D76F22-406D-B44D-AEC2-D64159922CB2}" presName="text_4" presStyleLbl="node1" presStyleIdx="3" presStyleCnt="6">
        <dgm:presLayoutVars>
          <dgm:bulletEnabled val="1"/>
        </dgm:presLayoutVars>
      </dgm:prSet>
      <dgm:spPr/>
    </dgm:pt>
    <dgm:pt modelId="{2BC5C579-73F3-E241-922B-EEA0726121B5}" type="pres">
      <dgm:prSet presAssocID="{28D76F22-406D-B44D-AEC2-D64159922CB2}" presName="accent_4" presStyleCnt="0"/>
      <dgm:spPr/>
    </dgm:pt>
    <dgm:pt modelId="{63EF9CB8-11F8-B14B-A427-8EE6F5286F4B}" type="pres">
      <dgm:prSet presAssocID="{28D76F22-406D-B44D-AEC2-D64159922CB2}" presName="accentRepeatNode" presStyleLbl="solidFgAcc1" presStyleIdx="3" presStyleCnt="6"/>
      <dgm:spPr/>
    </dgm:pt>
    <dgm:pt modelId="{2C272852-0255-A642-8D36-0DBA3FF2B508}" type="pres">
      <dgm:prSet presAssocID="{93C2B07C-CC26-B342-8655-30721001DC81}" presName="text_5" presStyleLbl="node1" presStyleIdx="4" presStyleCnt="6">
        <dgm:presLayoutVars>
          <dgm:bulletEnabled val="1"/>
        </dgm:presLayoutVars>
      </dgm:prSet>
      <dgm:spPr/>
    </dgm:pt>
    <dgm:pt modelId="{0463D7C7-3416-8A4D-AEAA-56F2C4473823}" type="pres">
      <dgm:prSet presAssocID="{93C2B07C-CC26-B342-8655-30721001DC81}" presName="accent_5" presStyleCnt="0"/>
      <dgm:spPr/>
    </dgm:pt>
    <dgm:pt modelId="{CEF05B89-920D-D448-AE80-EE244AE59655}" type="pres">
      <dgm:prSet presAssocID="{93C2B07C-CC26-B342-8655-30721001DC81}" presName="accentRepeatNode" presStyleLbl="solidFgAcc1" presStyleIdx="4" presStyleCnt="6"/>
      <dgm:spPr/>
    </dgm:pt>
    <dgm:pt modelId="{938497A2-4296-D747-921C-5D64152BF287}" type="pres">
      <dgm:prSet presAssocID="{E85AC881-9706-0245-81A4-8D04E49BFC56}" presName="text_6" presStyleLbl="node1" presStyleIdx="5" presStyleCnt="6">
        <dgm:presLayoutVars>
          <dgm:bulletEnabled val="1"/>
        </dgm:presLayoutVars>
      </dgm:prSet>
      <dgm:spPr/>
    </dgm:pt>
    <dgm:pt modelId="{92651024-35E3-CD45-9F5A-DC9240B9E97D}" type="pres">
      <dgm:prSet presAssocID="{E85AC881-9706-0245-81A4-8D04E49BFC56}" presName="accent_6" presStyleCnt="0"/>
      <dgm:spPr/>
    </dgm:pt>
    <dgm:pt modelId="{52EB1D44-CF07-2340-A790-5D2CBF40C2F3}" type="pres">
      <dgm:prSet presAssocID="{E85AC881-9706-0245-81A4-8D04E49BFC56}" presName="accentRepeatNode" presStyleLbl="solidFgAcc1" presStyleIdx="5" presStyleCnt="6"/>
      <dgm:spPr/>
    </dgm:pt>
  </dgm:ptLst>
  <dgm:cxnLst>
    <dgm:cxn modelId="{FDBEDD01-F517-0A41-A16A-EF03CBF7B48D}" srcId="{673D4D7C-8375-6442-B506-FE6949873A3A}" destId="{911AC967-9F33-CA4B-BEBB-9D0005AFB8FD}" srcOrd="0" destOrd="0" parTransId="{D62565C3-5716-524F-AAA4-5BE1A7E89602}" sibTransId="{C8842DF4-4F74-094D-8EB7-F7989B544C4D}"/>
    <dgm:cxn modelId="{8FDCC818-4E7D-2243-983D-B7AC7246D3EE}" type="presOf" srcId="{3BE85759-963D-6B45-B4B0-C5FD50894EFD}" destId="{A0292C43-F3B8-564A-8437-3F4721CE9F9F}" srcOrd="0" destOrd="0" presId="urn:microsoft.com/office/officeart/2008/layout/VerticalCurvedList"/>
    <dgm:cxn modelId="{02CE2B32-1BF9-1246-AFFB-10BCC840F6D2}" type="presOf" srcId="{C8842DF4-4F74-094D-8EB7-F7989B544C4D}" destId="{900633B1-CFA9-4F43-853B-12D988939C74}" srcOrd="0" destOrd="0" presId="urn:microsoft.com/office/officeart/2008/layout/VerticalCurvedList"/>
    <dgm:cxn modelId="{93627049-41F0-544F-8DFD-C7C04120D195}" srcId="{673D4D7C-8375-6442-B506-FE6949873A3A}" destId="{28D76F22-406D-B44D-AEC2-D64159922CB2}" srcOrd="3" destOrd="0" parTransId="{D5B6E6F4-8C6E-9B45-859B-A5EC4B1B41B2}" sibTransId="{BA5590B4-CD30-6148-972D-13262DD02520}"/>
    <dgm:cxn modelId="{1B4B944A-6DB9-294E-9104-E4B8865094E3}" type="presOf" srcId="{E0CA83CD-BA0B-DC47-B005-7286E8835E95}" destId="{AB7AF64A-713C-7241-AF58-2DF9B96D7254}" srcOrd="0" destOrd="0" presId="urn:microsoft.com/office/officeart/2008/layout/VerticalCurvedList"/>
    <dgm:cxn modelId="{B507F954-C122-DE45-893B-C21A5C70946E}" srcId="{673D4D7C-8375-6442-B506-FE6949873A3A}" destId="{93C2B07C-CC26-B342-8655-30721001DC81}" srcOrd="4" destOrd="0" parTransId="{D6570B1C-186C-1647-8E31-EF70E812DBE4}" sibTransId="{5846DDF0-5435-9145-9E8D-0CCB78A8607E}"/>
    <dgm:cxn modelId="{CF11ED57-E7E6-364E-831D-3770267B9C92}" srcId="{673D4D7C-8375-6442-B506-FE6949873A3A}" destId="{E0CA83CD-BA0B-DC47-B005-7286E8835E95}" srcOrd="2" destOrd="0" parTransId="{772DC81F-ECD2-074B-AB58-E366558BC5E7}" sibTransId="{49D0DDF5-FAC8-344D-BB4F-CA4665D69ED3}"/>
    <dgm:cxn modelId="{85E4A183-FEEC-174A-819B-62B770161E20}" srcId="{673D4D7C-8375-6442-B506-FE6949873A3A}" destId="{3BE85759-963D-6B45-B4B0-C5FD50894EFD}" srcOrd="1" destOrd="0" parTransId="{B2AF85CB-839C-3E4C-95B5-5B12BCC4C194}" sibTransId="{258A8426-2BD6-3743-A10F-D2F312A1FD1D}"/>
    <dgm:cxn modelId="{541A9B92-7AD7-C249-8754-32BF6FEBE3FF}" type="presOf" srcId="{28D76F22-406D-B44D-AEC2-D64159922CB2}" destId="{46407332-84C7-8541-A00A-4220DC768C80}" srcOrd="0" destOrd="0" presId="urn:microsoft.com/office/officeart/2008/layout/VerticalCurvedList"/>
    <dgm:cxn modelId="{6E21DEAD-F76F-224B-B7CA-504D65BA122D}" type="presOf" srcId="{93C2B07C-CC26-B342-8655-30721001DC81}" destId="{2C272852-0255-A642-8D36-0DBA3FF2B508}" srcOrd="0" destOrd="0" presId="urn:microsoft.com/office/officeart/2008/layout/VerticalCurvedList"/>
    <dgm:cxn modelId="{D97D24BB-0A83-714D-89C8-6823C6748423}" srcId="{673D4D7C-8375-6442-B506-FE6949873A3A}" destId="{E85AC881-9706-0245-81A4-8D04E49BFC56}" srcOrd="5" destOrd="0" parTransId="{80C72DBD-B2E0-CC4F-9004-A2308A64C8C5}" sibTransId="{B3BC67D5-B87B-1F49-B791-3BDC0551BDA6}"/>
    <dgm:cxn modelId="{8E946ACE-E6E2-F24F-9A7C-DD06E3B46369}" type="presOf" srcId="{911AC967-9F33-CA4B-BEBB-9D0005AFB8FD}" destId="{CF840573-1B36-CE4A-B45A-789D0D2EDAF4}" srcOrd="0" destOrd="0" presId="urn:microsoft.com/office/officeart/2008/layout/VerticalCurvedList"/>
    <dgm:cxn modelId="{391F2AE7-7D0E-834D-B610-F139778FB03F}" type="presOf" srcId="{E85AC881-9706-0245-81A4-8D04E49BFC56}" destId="{938497A2-4296-D747-921C-5D64152BF287}" srcOrd="0" destOrd="0" presId="urn:microsoft.com/office/officeart/2008/layout/VerticalCurvedList"/>
    <dgm:cxn modelId="{F79540F8-23CF-5943-ABCD-1FC2DDC63D77}" type="presOf" srcId="{673D4D7C-8375-6442-B506-FE6949873A3A}" destId="{11817561-0106-4C42-9D86-8590365A5EC4}" srcOrd="0" destOrd="0" presId="urn:microsoft.com/office/officeart/2008/layout/VerticalCurvedList"/>
    <dgm:cxn modelId="{B17A2340-ED30-804E-8293-FE9414B0C9A3}" type="presParOf" srcId="{11817561-0106-4C42-9D86-8590365A5EC4}" destId="{B0EDA730-27AB-404F-916C-7209A424A4C4}" srcOrd="0" destOrd="0" presId="urn:microsoft.com/office/officeart/2008/layout/VerticalCurvedList"/>
    <dgm:cxn modelId="{7DE46C11-B589-E542-B6A7-FF544497D34E}" type="presParOf" srcId="{B0EDA730-27AB-404F-916C-7209A424A4C4}" destId="{356DC871-304A-384A-A0FF-E78BEB37D01E}" srcOrd="0" destOrd="0" presId="urn:microsoft.com/office/officeart/2008/layout/VerticalCurvedList"/>
    <dgm:cxn modelId="{147324AC-666B-E742-863B-A6AF6D9DDAB0}" type="presParOf" srcId="{356DC871-304A-384A-A0FF-E78BEB37D01E}" destId="{BBA785FE-99B4-9B45-9BDB-542C067D5E86}" srcOrd="0" destOrd="0" presId="urn:microsoft.com/office/officeart/2008/layout/VerticalCurvedList"/>
    <dgm:cxn modelId="{C713D66C-1AFD-1F4F-BF4A-D841C5D6F0D7}" type="presParOf" srcId="{356DC871-304A-384A-A0FF-E78BEB37D01E}" destId="{900633B1-CFA9-4F43-853B-12D988939C74}" srcOrd="1" destOrd="0" presId="urn:microsoft.com/office/officeart/2008/layout/VerticalCurvedList"/>
    <dgm:cxn modelId="{658F9A62-BB43-BE4C-BAEF-5DD6743C1C8B}" type="presParOf" srcId="{356DC871-304A-384A-A0FF-E78BEB37D01E}" destId="{402A4214-BC07-2949-BC05-5185F3EB9913}" srcOrd="2" destOrd="0" presId="urn:microsoft.com/office/officeart/2008/layout/VerticalCurvedList"/>
    <dgm:cxn modelId="{69A70A52-0429-E04D-80A7-21C7F07D1DA6}" type="presParOf" srcId="{356DC871-304A-384A-A0FF-E78BEB37D01E}" destId="{0258D8A5-2C7C-BE48-9152-B724881CA1B1}" srcOrd="3" destOrd="0" presId="urn:microsoft.com/office/officeart/2008/layout/VerticalCurvedList"/>
    <dgm:cxn modelId="{CD047FB5-3580-3D4B-AF56-0F0F51F7348C}" type="presParOf" srcId="{B0EDA730-27AB-404F-916C-7209A424A4C4}" destId="{CF840573-1B36-CE4A-B45A-789D0D2EDAF4}" srcOrd="1" destOrd="0" presId="urn:microsoft.com/office/officeart/2008/layout/VerticalCurvedList"/>
    <dgm:cxn modelId="{835624C4-9B42-A041-99F1-904A2AA8299F}" type="presParOf" srcId="{B0EDA730-27AB-404F-916C-7209A424A4C4}" destId="{9B624AFB-49EC-8B4D-891A-72A151EEDF1A}" srcOrd="2" destOrd="0" presId="urn:microsoft.com/office/officeart/2008/layout/VerticalCurvedList"/>
    <dgm:cxn modelId="{F5F38273-BCAC-854F-9604-875ECFB621B0}" type="presParOf" srcId="{9B624AFB-49EC-8B4D-891A-72A151EEDF1A}" destId="{C06239CA-0E4C-6E4D-80D4-4F01F16266AF}" srcOrd="0" destOrd="0" presId="urn:microsoft.com/office/officeart/2008/layout/VerticalCurvedList"/>
    <dgm:cxn modelId="{BB02A52D-6A60-0A43-89B9-54368957083B}" type="presParOf" srcId="{B0EDA730-27AB-404F-916C-7209A424A4C4}" destId="{A0292C43-F3B8-564A-8437-3F4721CE9F9F}" srcOrd="3" destOrd="0" presId="urn:microsoft.com/office/officeart/2008/layout/VerticalCurvedList"/>
    <dgm:cxn modelId="{11C2D8EA-4695-B34B-8B20-43DEAEAC2DC4}" type="presParOf" srcId="{B0EDA730-27AB-404F-916C-7209A424A4C4}" destId="{F7F9FC4E-7459-E944-B2FB-A26FF8EF4672}" srcOrd="4" destOrd="0" presId="urn:microsoft.com/office/officeart/2008/layout/VerticalCurvedList"/>
    <dgm:cxn modelId="{AF633BCD-0A33-BC49-9BCB-78EE0DF89DF1}" type="presParOf" srcId="{F7F9FC4E-7459-E944-B2FB-A26FF8EF4672}" destId="{8D69461A-3FFD-8345-A6EA-2151998B5109}" srcOrd="0" destOrd="0" presId="urn:microsoft.com/office/officeart/2008/layout/VerticalCurvedList"/>
    <dgm:cxn modelId="{5C2BD6A1-890C-874D-B9FE-6F31CF164490}" type="presParOf" srcId="{B0EDA730-27AB-404F-916C-7209A424A4C4}" destId="{AB7AF64A-713C-7241-AF58-2DF9B96D7254}" srcOrd="5" destOrd="0" presId="urn:microsoft.com/office/officeart/2008/layout/VerticalCurvedList"/>
    <dgm:cxn modelId="{8A7E40D1-93B7-E446-AC2D-760BF079BCD4}" type="presParOf" srcId="{B0EDA730-27AB-404F-916C-7209A424A4C4}" destId="{5AF4CB80-1476-5147-9642-3874238EBCEE}" srcOrd="6" destOrd="0" presId="urn:microsoft.com/office/officeart/2008/layout/VerticalCurvedList"/>
    <dgm:cxn modelId="{C47A4DEE-6D8D-E741-87EE-7777DEB12907}" type="presParOf" srcId="{5AF4CB80-1476-5147-9642-3874238EBCEE}" destId="{1627DB51-6FE2-1346-9DE9-2B0A33B01C88}" srcOrd="0" destOrd="0" presId="urn:microsoft.com/office/officeart/2008/layout/VerticalCurvedList"/>
    <dgm:cxn modelId="{D9F9F934-0F12-2643-970B-E74679BAD109}" type="presParOf" srcId="{B0EDA730-27AB-404F-916C-7209A424A4C4}" destId="{46407332-84C7-8541-A00A-4220DC768C80}" srcOrd="7" destOrd="0" presId="urn:microsoft.com/office/officeart/2008/layout/VerticalCurvedList"/>
    <dgm:cxn modelId="{A2F5DEF0-B1FD-AD40-9E4A-3034039CB797}" type="presParOf" srcId="{B0EDA730-27AB-404F-916C-7209A424A4C4}" destId="{2BC5C579-73F3-E241-922B-EEA0726121B5}" srcOrd="8" destOrd="0" presId="urn:microsoft.com/office/officeart/2008/layout/VerticalCurvedList"/>
    <dgm:cxn modelId="{231050C1-31D2-044D-8D9D-48BBF7BA402A}" type="presParOf" srcId="{2BC5C579-73F3-E241-922B-EEA0726121B5}" destId="{63EF9CB8-11F8-B14B-A427-8EE6F5286F4B}" srcOrd="0" destOrd="0" presId="urn:microsoft.com/office/officeart/2008/layout/VerticalCurvedList"/>
    <dgm:cxn modelId="{07AC6CDA-6ECD-3841-AE1C-785285F0EE4A}" type="presParOf" srcId="{B0EDA730-27AB-404F-916C-7209A424A4C4}" destId="{2C272852-0255-A642-8D36-0DBA3FF2B508}" srcOrd="9" destOrd="0" presId="urn:microsoft.com/office/officeart/2008/layout/VerticalCurvedList"/>
    <dgm:cxn modelId="{73264563-975D-E64B-95B8-139BECEACE1B}" type="presParOf" srcId="{B0EDA730-27AB-404F-916C-7209A424A4C4}" destId="{0463D7C7-3416-8A4D-AEAA-56F2C4473823}" srcOrd="10" destOrd="0" presId="urn:microsoft.com/office/officeart/2008/layout/VerticalCurvedList"/>
    <dgm:cxn modelId="{51392C40-5474-6640-8D66-8D0A5A66DACC}" type="presParOf" srcId="{0463D7C7-3416-8A4D-AEAA-56F2C4473823}" destId="{CEF05B89-920D-D448-AE80-EE244AE59655}" srcOrd="0" destOrd="0" presId="urn:microsoft.com/office/officeart/2008/layout/VerticalCurvedList"/>
    <dgm:cxn modelId="{F0579BB2-CE2B-4046-BC15-DB90984090EC}" type="presParOf" srcId="{B0EDA730-27AB-404F-916C-7209A424A4C4}" destId="{938497A2-4296-D747-921C-5D64152BF287}" srcOrd="11" destOrd="0" presId="urn:microsoft.com/office/officeart/2008/layout/VerticalCurvedList"/>
    <dgm:cxn modelId="{81E7EDA9-7DFC-D348-9C74-6FB3B42273A0}" type="presParOf" srcId="{B0EDA730-27AB-404F-916C-7209A424A4C4}" destId="{92651024-35E3-CD45-9F5A-DC9240B9E97D}" srcOrd="12" destOrd="0" presId="urn:microsoft.com/office/officeart/2008/layout/VerticalCurvedList"/>
    <dgm:cxn modelId="{8B874299-646E-7043-897F-BC265B9F642C}" type="presParOf" srcId="{92651024-35E3-CD45-9F5A-DC9240B9E97D}" destId="{52EB1D44-CF07-2340-A790-5D2CBF40C2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633B1-CFA9-4F43-853B-12D988939C74}">
      <dsp:nvSpPr>
        <dsp:cNvPr id="0" name=""/>
        <dsp:cNvSpPr/>
      </dsp:nvSpPr>
      <dsp:spPr>
        <a:xfrm>
          <a:off x="-3421502" y="-526106"/>
          <a:ext cx="4079574" cy="4079574"/>
        </a:xfrm>
        <a:prstGeom prst="blockArc">
          <a:avLst>
            <a:gd name="adj1" fmla="val 18900000"/>
            <a:gd name="adj2" fmla="val 2700000"/>
            <a:gd name="adj3" fmla="val 52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0573-1B36-CE4A-B45A-789D0D2EDAF4}">
      <dsp:nvSpPr>
        <dsp:cNvPr id="0" name=""/>
        <dsp:cNvSpPr/>
      </dsp:nvSpPr>
      <dsp:spPr>
        <a:xfrm>
          <a:off x="246666" y="159420"/>
          <a:ext cx="7944119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Partnership</a:t>
          </a:r>
        </a:p>
      </dsp:txBody>
      <dsp:txXfrm>
        <a:off x="246666" y="159420"/>
        <a:ext cx="7944119" cy="318720"/>
      </dsp:txXfrm>
    </dsp:sp>
    <dsp:sp modelId="{C06239CA-0E4C-6E4D-80D4-4F01F16266AF}">
      <dsp:nvSpPr>
        <dsp:cNvPr id="0" name=""/>
        <dsp:cNvSpPr/>
      </dsp:nvSpPr>
      <dsp:spPr>
        <a:xfrm>
          <a:off x="47465" y="119580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92C43-F3B8-564A-8437-3F4721CE9F9F}">
      <dsp:nvSpPr>
        <dsp:cNvPr id="0" name=""/>
        <dsp:cNvSpPr/>
      </dsp:nvSpPr>
      <dsp:spPr>
        <a:xfrm>
          <a:off x="508835" y="637441"/>
          <a:ext cx="7681950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Empathy*</a:t>
          </a:r>
        </a:p>
      </dsp:txBody>
      <dsp:txXfrm>
        <a:off x="508835" y="637441"/>
        <a:ext cx="7681950" cy="318720"/>
      </dsp:txXfrm>
    </dsp:sp>
    <dsp:sp modelId="{8D69461A-3FFD-8345-A6EA-2151998B5109}">
      <dsp:nvSpPr>
        <dsp:cNvPr id="0" name=""/>
        <dsp:cNvSpPr/>
      </dsp:nvSpPr>
      <dsp:spPr>
        <a:xfrm>
          <a:off x="309635" y="597601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AF64A-713C-7241-AF58-2DF9B96D7254}">
      <dsp:nvSpPr>
        <dsp:cNvPr id="0" name=""/>
        <dsp:cNvSpPr/>
      </dsp:nvSpPr>
      <dsp:spPr>
        <a:xfrm>
          <a:off x="628719" y="1115461"/>
          <a:ext cx="7562066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Apology</a:t>
          </a:r>
        </a:p>
      </dsp:txBody>
      <dsp:txXfrm>
        <a:off x="628719" y="1115461"/>
        <a:ext cx="7562066" cy="318720"/>
      </dsp:txXfrm>
    </dsp:sp>
    <dsp:sp modelId="{1627DB51-6FE2-1346-9DE9-2B0A33B01C88}">
      <dsp:nvSpPr>
        <dsp:cNvPr id="0" name=""/>
        <dsp:cNvSpPr/>
      </dsp:nvSpPr>
      <dsp:spPr>
        <a:xfrm>
          <a:off x="429518" y="1075621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07332-84C7-8541-A00A-4220DC768C80}">
      <dsp:nvSpPr>
        <dsp:cNvPr id="0" name=""/>
        <dsp:cNvSpPr/>
      </dsp:nvSpPr>
      <dsp:spPr>
        <a:xfrm>
          <a:off x="628719" y="1593179"/>
          <a:ext cx="7562066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Respect</a:t>
          </a:r>
        </a:p>
      </dsp:txBody>
      <dsp:txXfrm>
        <a:off x="628719" y="1593179"/>
        <a:ext cx="7562066" cy="318720"/>
      </dsp:txXfrm>
    </dsp:sp>
    <dsp:sp modelId="{63EF9CB8-11F8-B14B-A427-8EE6F5286F4B}">
      <dsp:nvSpPr>
        <dsp:cNvPr id="0" name=""/>
        <dsp:cNvSpPr/>
      </dsp:nvSpPr>
      <dsp:spPr>
        <a:xfrm>
          <a:off x="429518" y="1553339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72852-0255-A642-8D36-0DBA3FF2B508}">
      <dsp:nvSpPr>
        <dsp:cNvPr id="0" name=""/>
        <dsp:cNvSpPr/>
      </dsp:nvSpPr>
      <dsp:spPr>
        <a:xfrm>
          <a:off x="508835" y="2071199"/>
          <a:ext cx="7681950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Legitimization</a:t>
          </a:r>
        </a:p>
      </dsp:txBody>
      <dsp:txXfrm>
        <a:off x="508835" y="2071199"/>
        <a:ext cx="7681950" cy="318720"/>
      </dsp:txXfrm>
    </dsp:sp>
    <dsp:sp modelId="{CEF05B89-920D-D448-AE80-EE244AE59655}">
      <dsp:nvSpPr>
        <dsp:cNvPr id="0" name=""/>
        <dsp:cNvSpPr/>
      </dsp:nvSpPr>
      <dsp:spPr>
        <a:xfrm>
          <a:off x="309635" y="2031359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497A2-4296-D747-921C-5D64152BF287}">
      <dsp:nvSpPr>
        <dsp:cNvPr id="0" name=""/>
        <dsp:cNvSpPr/>
      </dsp:nvSpPr>
      <dsp:spPr>
        <a:xfrm>
          <a:off x="246666" y="2549220"/>
          <a:ext cx="7944119" cy="318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98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</a:t>
          </a:r>
        </a:p>
      </dsp:txBody>
      <dsp:txXfrm>
        <a:off x="246666" y="2549220"/>
        <a:ext cx="7944119" cy="318720"/>
      </dsp:txXfrm>
    </dsp:sp>
    <dsp:sp modelId="{52EB1D44-CF07-2340-A790-5D2CBF40C2F3}">
      <dsp:nvSpPr>
        <dsp:cNvPr id="0" name=""/>
        <dsp:cNvSpPr/>
      </dsp:nvSpPr>
      <dsp:spPr>
        <a:xfrm>
          <a:off x="47465" y="2509380"/>
          <a:ext cx="398400" cy="398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82044-5D26-E448-8696-F452F46A029F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9F134-A476-8F42-B0AF-2FFFE6F2B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9D94-2B78-F841-9B5E-78BC59F8D0BB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B1B5E-696F-8A4A-9730-0DDA82FF5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F44A-B88D-2946-8FFA-91DB132F0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B1B5E-696F-8A4A-9730-0DDA82FF5A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5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B1B5E-696F-8A4A-9730-0DDA82FF5A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9" name="Google Shape;310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Reminder: from the beginning of the year in the Empathy Project session</a:t>
            </a:r>
            <a:endParaRPr/>
          </a:p>
        </p:txBody>
      </p:sp>
      <p:sp>
        <p:nvSpPr>
          <p:cNvPr id="3110" name="Google Shape;311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66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B1B5E-696F-8A4A-9730-0DDA82FF5A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7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0929" y="236938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0793" y="3069913"/>
            <a:ext cx="8006007" cy="22159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00" b="0" i="0" cap="none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2" y="3803758"/>
            <a:ext cx="9142042" cy="1342124"/>
          </a:xfrm>
          <a:custGeom>
            <a:avLst/>
            <a:gdLst>
              <a:gd name="connsiteX0" fmla="*/ 0 w 9142413"/>
              <a:gd name="connsiteY0" fmla="*/ 0 h 1360841"/>
              <a:gd name="connsiteX1" fmla="*/ 9142413 w 9142413"/>
              <a:gd name="connsiteY1" fmla="*/ 0 h 1360841"/>
              <a:gd name="connsiteX2" fmla="*/ 9142413 w 9142413"/>
              <a:gd name="connsiteY2" fmla="*/ 1360841 h 1360841"/>
              <a:gd name="connsiteX3" fmla="*/ 0 w 9142413"/>
              <a:gd name="connsiteY3" fmla="*/ 1360841 h 1360841"/>
              <a:gd name="connsiteX4" fmla="*/ 0 w 9142413"/>
              <a:gd name="connsiteY4" fmla="*/ 0 h 1360841"/>
              <a:gd name="connsiteX0" fmla="*/ 0 w 9142413"/>
              <a:gd name="connsiteY0" fmla="*/ 0 h 1360841"/>
              <a:gd name="connsiteX1" fmla="*/ 702469 w 9142413"/>
              <a:gd name="connsiteY1" fmla="*/ 1147 h 1360841"/>
              <a:gd name="connsiteX2" fmla="*/ 9142413 w 9142413"/>
              <a:gd name="connsiteY2" fmla="*/ 0 h 1360841"/>
              <a:gd name="connsiteX3" fmla="*/ 9142413 w 9142413"/>
              <a:gd name="connsiteY3" fmla="*/ 1360841 h 1360841"/>
              <a:gd name="connsiteX4" fmla="*/ 0 w 9142413"/>
              <a:gd name="connsiteY4" fmla="*/ 1360841 h 1360841"/>
              <a:gd name="connsiteX5" fmla="*/ 0 w 9142413"/>
              <a:gd name="connsiteY5" fmla="*/ 0 h 1360841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966788 w 9142413"/>
              <a:gd name="connsiteY2" fmla="*/ 0 h 1362075"/>
              <a:gd name="connsiteX3" fmla="*/ 9142413 w 9142413"/>
              <a:gd name="connsiteY3" fmla="*/ 1234 h 1362075"/>
              <a:gd name="connsiteX4" fmla="*/ 9142413 w 9142413"/>
              <a:gd name="connsiteY4" fmla="*/ 1362075 h 1362075"/>
              <a:gd name="connsiteX5" fmla="*/ 0 w 9142413"/>
              <a:gd name="connsiteY5" fmla="*/ 1362075 h 1362075"/>
              <a:gd name="connsiteX6" fmla="*/ 0 w 9142413"/>
              <a:gd name="connsiteY6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38200 w 9142413"/>
              <a:gd name="connsiteY2" fmla="*/ 2381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40506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9186"/>
              <a:gd name="connsiteY0" fmla="*/ 28327 h 1362075"/>
              <a:gd name="connsiteX1" fmla="*/ 709242 w 9149186"/>
              <a:gd name="connsiteY1" fmla="*/ 2381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8327 h 1362075"/>
              <a:gd name="connsiteX1" fmla="*/ 688922 w 9149186"/>
              <a:gd name="connsiteY1" fmla="*/ 29475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7093 h 1360841"/>
              <a:gd name="connsiteX1" fmla="*/ 688922 w 9149186"/>
              <a:gd name="connsiteY1" fmla="*/ 28241 h 1360841"/>
              <a:gd name="connsiteX2" fmla="*/ 849735 w 9149186"/>
              <a:gd name="connsiteY2" fmla="*/ 234510 h 1360841"/>
              <a:gd name="connsiteX3" fmla="*/ 953241 w 9149186"/>
              <a:gd name="connsiteY3" fmla="*/ 25860 h 1360841"/>
              <a:gd name="connsiteX4" fmla="*/ 9149186 w 9149186"/>
              <a:gd name="connsiteY4" fmla="*/ 0 h 1360841"/>
              <a:gd name="connsiteX5" fmla="*/ 9149186 w 9149186"/>
              <a:gd name="connsiteY5" fmla="*/ 1360841 h 1360841"/>
              <a:gd name="connsiteX6" fmla="*/ 6773 w 9149186"/>
              <a:gd name="connsiteY6" fmla="*/ 1360841 h 1360841"/>
              <a:gd name="connsiteX7" fmla="*/ 0 w 9149186"/>
              <a:gd name="connsiteY7" fmla="*/ 27093 h 136084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49735 w 9149186"/>
              <a:gd name="connsiteY2" fmla="*/ 208650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15868 w 9149186"/>
              <a:gd name="connsiteY2" fmla="*/ 235743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3193 w 9142854"/>
              <a:gd name="connsiteY0" fmla="*/ 5995 h 1334981"/>
              <a:gd name="connsiteX1" fmla="*/ 682590 w 9142854"/>
              <a:gd name="connsiteY1" fmla="*/ 2381 h 1334981"/>
              <a:gd name="connsiteX2" fmla="*/ 809536 w 9142854"/>
              <a:gd name="connsiteY2" fmla="*/ 235743 h 1334981"/>
              <a:gd name="connsiteX3" fmla="*/ 946909 w 9142854"/>
              <a:gd name="connsiteY3" fmla="*/ 0 h 1334981"/>
              <a:gd name="connsiteX4" fmla="*/ 9142854 w 9142854"/>
              <a:gd name="connsiteY4" fmla="*/ 1233 h 1334981"/>
              <a:gd name="connsiteX5" fmla="*/ 9142854 w 9142854"/>
              <a:gd name="connsiteY5" fmla="*/ 1334981 h 1334981"/>
              <a:gd name="connsiteX6" fmla="*/ 441 w 9142854"/>
              <a:gd name="connsiteY6" fmla="*/ 1334981 h 1334981"/>
              <a:gd name="connsiteX7" fmla="*/ 3193 w 9142854"/>
              <a:gd name="connsiteY7" fmla="*/ 5995 h 1334981"/>
              <a:gd name="connsiteX0" fmla="*/ 982 w 9143024"/>
              <a:gd name="connsiteY0" fmla="*/ 0 h 1338511"/>
              <a:gd name="connsiteX1" fmla="*/ 682760 w 9143024"/>
              <a:gd name="connsiteY1" fmla="*/ 5911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9706 w 9143024"/>
              <a:gd name="connsiteY2" fmla="*/ 242887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000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1329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947079 w 9143024"/>
              <a:gd name="connsiteY4" fmla="*/ 0 h 1339743"/>
              <a:gd name="connsiteX5" fmla="*/ 9143024 w 9143024"/>
              <a:gd name="connsiteY5" fmla="*/ 1233 h 1339743"/>
              <a:gd name="connsiteX6" fmla="*/ 9143024 w 9143024"/>
              <a:gd name="connsiteY6" fmla="*/ 1339743 h 1339743"/>
              <a:gd name="connsiteX7" fmla="*/ 611 w 9143024"/>
              <a:gd name="connsiteY7" fmla="*/ 1339743 h 1339743"/>
              <a:gd name="connsiteX8" fmla="*/ 982 w 9143024"/>
              <a:gd name="connsiteY8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36430 w 9143024"/>
              <a:gd name="connsiteY4" fmla="*/ 199124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55468 w 9143024"/>
              <a:gd name="connsiteY2" fmla="*/ 232462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8589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2562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121073 w 9142042"/>
              <a:gd name="connsiteY8" fmla="*/ 1215918 h 1339743"/>
              <a:gd name="connsiteX9" fmla="*/ 0 w 9142042"/>
              <a:gd name="connsiteY9" fmla="*/ 1232 h 1339743"/>
              <a:gd name="connsiteX0" fmla="*/ 982 w 9143024"/>
              <a:gd name="connsiteY0" fmla="*/ 1232 h 1342124"/>
              <a:gd name="connsiteX1" fmla="*/ 668473 w 9143024"/>
              <a:gd name="connsiteY1" fmla="*/ 0 h 1342124"/>
              <a:gd name="connsiteX2" fmla="*/ 764993 w 9143024"/>
              <a:gd name="connsiteY2" fmla="*/ 201506 h 1342124"/>
              <a:gd name="connsiteX3" fmla="*/ 804943 w 9143024"/>
              <a:gd name="connsiteY3" fmla="*/ 242886 h 1342124"/>
              <a:gd name="connsiteX4" fmla="*/ 843574 w 9143024"/>
              <a:gd name="connsiteY4" fmla="*/ 199125 h 1342124"/>
              <a:gd name="connsiteX5" fmla="*/ 947079 w 9143024"/>
              <a:gd name="connsiteY5" fmla="*/ 0 h 1342124"/>
              <a:gd name="connsiteX6" fmla="*/ 9143024 w 9143024"/>
              <a:gd name="connsiteY6" fmla="*/ 1233 h 1342124"/>
              <a:gd name="connsiteX7" fmla="*/ 9143024 w 9143024"/>
              <a:gd name="connsiteY7" fmla="*/ 1339743 h 1342124"/>
              <a:gd name="connsiteX8" fmla="*/ 611 w 9143024"/>
              <a:gd name="connsiteY8" fmla="*/ 1342124 h 1342124"/>
              <a:gd name="connsiteX9" fmla="*/ 982 w 9143024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97260 w 9142042"/>
              <a:gd name="connsiteY8" fmla="*/ 1177817 h 1339743"/>
              <a:gd name="connsiteX9" fmla="*/ 0 w 9142042"/>
              <a:gd name="connsiteY9" fmla="*/ 1232 h 1339743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042" h="1342124">
                <a:moveTo>
                  <a:pt x="0" y="1232"/>
                </a:moveTo>
                <a:lnTo>
                  <a:pt x="667491" y="0"/>
                </a:lnTo>
                <a:cubicBezTo>
                  <a:pt x="720213" y="108785"/>
                  <a:pt x="750791" y="175313"/>
                  <a:pt x="764011" y="201506"/>
                </a:cubicBezTo>
                <a:cubicBezTo>
                  <a:pt x="777231" y="227699"/>
                  <a:pt x="783720" y="243371"/>
                  <a:pt x="803961" y="242886"/>
                </a:cubicBezTo>
                <a:cubicBezTo>
                  <a:pt x="814677" y="242629"/>
                  <a:pt x="828428" y="227700"/>
                  <a:pt x="842592" y="199125"/>
                </a:cubicBezTo>
                <a:cubicBezTo>
                  <a:pt x="856756" y="170550"/>
                  <a:pt x="880877" y="123469"/>
                  <a:pt x="946097" y="0"/>
                </a:cubicBezTo>
                <a:lnTo>
                  <a:pt x="9142042" y="1233"/>
                </a:lnTo>
                <a:lnTo>
                  <a:pt x="9142042" y="1339743"/>
                </a:lnTo>
                <a:lnTo>
                  <a:pt x="2010" y="1342124"/>
                </a:lnTo>
                <a:cubicBezTo>
                  <a:pt x="-247" y="945166"/>
                  <a:pt x="2258" y="445815"/>
                  <a:pt x="0" y="1232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0793" y="1901252"/>
            <a:ext cx="8006007" cy="970779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3000"/>
              </a:lnSpc>
              <a:defRPr sz="38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tle 9"/>
          <p:cNvSpPr txBox="1">
            <a:spLocks/>
          </p:cNvSpPr>
          <p:nvPr userDrawn="1"/>
        </p:nvSpPr>
        <p:spPr>
          <a:xfrm>
            <a:off x="680793" y="1466724"/>
            <a:ext cx="8006007" cy="3576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4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NYU Grossman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80204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5785"/>
            <a:ext cx="2481072" cy="3026665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2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57200" y="951739"/>
            <a:ext cx="8229600" cy="218694"/>
          </a:xfrm>
        </p:spPr>
        <p:txBody>
          <a:bodyPr/>
          <a:lstStyle>
            <a:lvl1pPr marL="0" indent="0">
              <a:buNone/>
              <a:defRPr sz="1400"/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200400" y="1335785"/>
            <a:ext cx="2481072" cy="3026665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2"/>
          </p:nvPr>
        </p:nvSpPr>
        <p:spPr>
          <a:xfrm>
            <a:off x="5943600" y="1335785"/>
            <a:ext cx="2481072" cy="3026665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accent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610" y="87634"/>
            <a:ext cx="8850255" cy="52589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="1" i="0" cap="none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headline for your slide here.</a:t>
            </a:r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0"/>
            <a:ext cx="9144000" cy="1828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829120" y="913217"/>
            <a:ext cx="7860050" cy="3793039"/>
          </a:xfrm>
          <a:ln w="28575">
            <a:solidFill>
              <a:srgbClr val="7030A0"/>
            </a:solidFill>
          </a:ln>
        </p:spPr>
        <p:txBody>
          <a:bodyPr>
            <a:normAutofit/>
          </a:bodyPr>
          <a:lstStyle>
            <a:lvl1pPr marL="68580"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77180" indent="-17144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SzPct val="150000"/>
              <a:buFont typeface="Courier New" panose="02070309020205020404" pitchFamily="49" charset="0"/>
              <a:buChar char="o"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82916" indent="-17144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57228" indent="-17144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Font typeface="Wingdings" panose="05000000000000000000" pitchFamily="2" charset="2"/>
              <a:buChar char="§"/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028675" indent="-17144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Font typeface="Wingdings" panose="05000000000000000000" pitchFamily="2" charset="2"/>
              <a:buChar char=""/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03047" y="4769982"/>
            <a:ext cx="310896" cy="274320"/>
          </a:xfrm>
        </p:spPr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pPr algn="ctr"/>
            <a:fld id="{E0E041CE-D44E-914D-B85F-4D1E25348469}" type="slidenum">
              <a:rPr lang="en-US" smtClean="0"/>
              <a:pPr algn="ctr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"/>
            <a:ext cx="9144000" cy="817274"/>
            <a:chOff x="0" y="0"/>
            <a:chExt cx="9144000" cy="1911542"/>
          </a:xfrm>
        </p:grpSpPr>
        <p:sp>
          <p:nvSpPr>
            <p:cNvPr id="10" name="Rectangle 25"/>
            <p:cNvSpPr>
              <a:spLocks noChangeAspect="1"/>
            </p:cNvSpPr>
            <p:nvPr/>
          </p:nvSpPr>
          <p:spPr>
            <a:xfrm rot="10800000">
              <a:off x="673068" y="1591502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9144000" cy="1595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70" y="4608258"/>
            <a:ext cx="1396796" cy="4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0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86384"/>
            <a:ext cx="8229602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199" y="1335024"/>
            <a:ext cx="8229601" cy="302742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8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8022" y="1462103"/>
            <a:ext cx="8014059" cy="3066106"/>
          </a:xfrm>
        </p:spPr>
        <p:txBody>
          <a:bodyPr anchor="b" anchorCtr="0">
            <a:noAutofit/>
          </a:bodyPr>
          <a:lstStyle>
            <a:lvl1pPr algn="l"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7919867" y="4622419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5024"/>
            <a:ext cx="3886200" cy="302742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800600" y="1335024"/>
            <a:ext cx="3886200" cy="302742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786384"/>
            <a:ext cx="8229602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29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267437"/>
            <a:ext cx="3886200" cy="30469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00600" y="1267437"/>
            <a:ext cx="3886200" cy="30469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4800600" y="1673352"/>
            <a:ext cx="3886200" cy="275615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9" y="786384"/>
            <a:ext cx="8229602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77460"/>
            <a:ext cx="3886200" cy="27520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20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786384"/>
            <a:ext cx="8229602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007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7919867" y="4622419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-15368"/>
            <a:ext cx="5088731" cy="51588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8730" y="0"/>
            <a:ext cx="4055270" cy="2938602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5853" h="2938602">
                <a:moveTo>
                  <a:pt x="0" y="0"/>
                </a:moveTo>
                <a:lnTo>
                  <a:pt x="4035853" y="0"/>
                </a:lnTo>
                <a:lnTo>
                  <a:pt x="4035853" y="2697096"/>
                </a:lnTo>
                <a:lnTo>
                  <a:pt x="431848" y="2696556"/>
                </a:lnTo>
                <a:cubicBezTo>
                  <a:pt x="397879" y="2770121"/>
                  <a:pt x="343870" y="2875126"/>
                  <a:pt x="334149" y="2895599"/>
                </a:cubicBezTo>
                <a:cubicBezTo>
                  <a:pt x="324428" y="2916072"/>
                  <a:pt x="321774" y="2936479"/>
                  <a:pt x="300051" y="2938463"/>
                </a:cubicBezTo>
                <a:cubicBezTo>
                  <a:pt x="278328" y="2940447"/>
                  <a:pt x="275806" y="2920996"/>
                  <a:pt x="260684" y="2893218"/>
                </a:cubicBezTo>
                <a:cubicBezTo>
                  <a:pt x="245562" y="2865440"/>
                  <a:pt x="186012" y="2752094"/>
                  <a:pt x="159550" y="2695594"/>
                </a:cubicBezTo>
                <a:lnTo>
                  <a:pt x="0" y="269709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232081" y="3057526"/>
            <a:ext cx="3454718" cy="146685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 marL="228600" indent="-22860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466344" indent="-223838"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685800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Caption for content above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7919867" y="4622419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6" y="1179576"/>
            <a:ext cx="4105095" cy="26161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1"/>
          </p:nvPr>
        </p:nvSpPr>
        <p:spPr>
          <a:xfrm>
            <a:off x="457200" y="1490472"/>
            <a:ext cx="4105091" cy="2780538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687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7174036" y="4110618"/>
            <a:ext cx="1510380" cy="659561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4021932"/>
          </a:xfrm>
          <a:custGeom>
            <a:avLst/>
            <a:gdLst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0 w 9144000"/>
              <a:gd name="connsiteY3" fmla="*/ 3783806 h 3783806"/>
              <a:gd name="connsiteX4" fmla="*/ 0 w 9144000"/>
              <a:gd name="connsiteY4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723900 w 9144000"/>
              <a:gd name="connsiteY3" fmla="*/ 3781425 h 3783806"/>
              <a:gd name="connsiteX4" fmla="*/ 0 w 9144000"/>
              <a:gd name="connsiteY4" fmla="*/ 3783806 h 3783806"/>
              <a:gd name="connsiteX5" fmla="*/ 0 w 9144000"/>
              <a:gd name="connsiteY5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692944 w 9144000"/>
              <a:gd name="connsiteY3" fmla="*/ 3781425 h 3783806"/>
              <a:gd name="connsiteX4" fmla="*/ 0 w 9144000"/>
              <a:gd name="connsiteY4" fmla="*/ 3783806 h 3783806"/>
              <a:gd name="connsiteX5" fmla="*/ 0 w 9144000"/>
              <a:gd name="connsiteY5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954881 w 9144000"/>
              <a:gd name="connsiteY3" fmla="*/ 3779044 h 3783806"/>
              <a:gd name="connsiteX4" fmla="*/ 692944 w 9144000"/>
              <a:gd name="connsiteY4" fmla="*/ 3781425 h 3783806"/>
              <a:gd name="connsiteX5" fmla="*/ 0 w 9144000"/>
              <a:gd name="connsiteY5" fmla="*/ 3783806 h 3783806"/>
              <a:gd name="connsiteX6" fmla="*/ 0 w 9144000"/>
              <a:gd name="connsiteY6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954881 w 9144000"/>
              <a:gd name="connsiteY3" fmla="*/ 3779044 h 3783806"/>
              <a:gd name="connsiteX4" fmla="*/ 821531 w 9144000"/>
              <a:gd name="connsiteY4" fmla="*/ 3779044 h 3783806"/>
              <a:gd name="connsiteX5" fmla="*/ 692944 w 9144000"/>
              <a:gd name="connsiteY5" fmla="*/ 3781425 h 3783806"/>
              <a:gd name="connsiteX6" fmla="*/ 0 w 9144000"/>
              <a:gd name="connsiteY6" fmla="*/ 3783806 h 3783806"/>
              <a:gd name="connsiteX7" fmla="*/ 0 w 9144000"/>
              <a:gd name="connsiteY7" fmla="*/ 0 h 3783806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44"/>
              <a:gd name="connsiteX1" fmla="*/ 9144000 w 9144000"/>
              <a:gd name="connsiteY1" fmla="*/ 0 h 4024344"/>
              <a:gd name="connsiteX2" fmla="*/ 9144000 w 9144000"/>
              <a:gd name="connsiteY2" fmla="*/ 3783806 h 4024344"/>
              <a:gd name="connsiteX3" fmla="*/ 954881 w 9144000"/>
              <a:gd name="connsiteY3" fmla="*/ 3779044 h 4024344"/>
              <a:gd name="connsiteX4" fmla="*/ 826293 w 9144000"/>
              <a:gd name="connsiteY4" fmla="*/ 4024313 h 4024344"/>
              <a:gd name="connsiteX5" fmla="*/ 692944 w 9144000"/>
              <a:gd name="connsiteY5" fmla="*/ 3781425 h 4024344"/>
              <a:gd name="connsiteX6" fmla="*/ 0 w 9144000"/>
              <a:gd name="connsiteY6" fmla="*/ 3783806 h 4024344"/>
              <a:gd name="connsiteX7" fmla="*/ 0 w 9144000"/>
              <a:gd name="connsiteY7" fmla="*/ 0 h 4024344"/>
              <a:gd name="connsiteX0" fmla="*/ 0 w 9144000"/>
              <a:gd name="connsiteY0" fmla="*/ 0 h 4024665"/>
              <a:gd name="connsiteX1" fmla="*/ 9144000 w 9144000"/>
              <a:gd name="connsiteY1" fmla="*/ 0 h 4024665"/>
              <a:gd name="connsiteX2" fmla="*/ 9144000 w 9144000"/>
              <a:gd name="connsiteY2" fmla="*/ 3783806 h 4024665"/>
              <a:gd name="connsiteX3" fmla="*/ 954881 w 9144000"/>
              <a:gd name="connsiteY3" fmla="*/ 3779044 h 4024665"/>
              <a:gd name="connsiteX4" fmla="*/ 826293 w 9144000"/>
              <a:gd name="connsiteY4" fmla="*/ 4024313 h 4024665"/>
              <a:gd name="connsiteX5" fmla="*/ 692944 w 9144000"/>
              <a:gd name="connsiteY5" fmla="*/ 3781425 h 4024665"/>
              <a:gd name="connsiteX6" fmla="*/ 0 w 9144000"/>
              <a:gd name="connsiteY6" fmla="*/ 3783806 h 4024665"/>
              <a:gd name="connsiteX7" fmla="*/ 0 w 9144000"/>
              <a:gd name="connsiteY7" fmla="*/ 0 h 4024665"/>
              <a:gd name="connsiteX0" fmla="*/ 0 w 9144000"/>
              <a:gd name="connsiteY0" fmla="*/ 0 h 4024519"/>
              <a:gd name="connsiteX1" fmla="*/ 9144000 w 9144000"/>
              <a:gd name="connsiteY1" fmla="*/ 0 h 4024519"/>
              <a:gd name="connsiteX2" fmla="*/ 9144000 w 9144000"/>
              <a:gd name="connsiteY2" fmla="*/ 3783806 h 4024519"/>
              <a:gd name="connsiteX3" fmla="*/ 954881 w 9144000"/>
              <a:gd name="connsiteY3" fmla="*/ 3779044 h 4024519"/>
              <a:gd name="connsiteX4" fmla="*/ 826293 w 9144000"/>
              <a:gd name="connsiteY4" fmla="*/ 4024313 h 4024519"/>
              <a:gd name="connsiteX5" fmla="*/ 692944 w 9144000"/>
              <a:gd name="connsiteY5" fmla="*/ 3781425 h 4024519"/>
              <a:gd name="connsiteX6" fmla="*/ 0 w 9144000"/>
              <a:gd name="connsiteY6" fmla="*/ 3783806 h 4024519"/>
              <a:gd name="connsiteX7" fmla="*/ 0 w 9144000"/>
              <a:gd name="connsiteY7" fmla="*/ 0 h 4024519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8131"/>
              <a:gd name="connsiteX1" fmla="*/ 9144000 w 9144000"/>
              <a:gd name="connsiteY1" fmla="*/ 0 h 4028131"/>
              <a:gd name="connsiteX2" fmla="*/ 9144000 w 9144000"/>
              <a:gd name="connsiteY2" fmla="*/ 3783806 h 4028131"/>
              <a:gd name="connsiteX3" fmla="*/ 964406 w 9144000"/>
              <a:gd name="connsiteY3" fmla="*/ 3781426 h 4028131"/>
              <a:gd name="connsiteX4" fmla="*/ 826293 w 9144000"/>
              <a:gd name="connsiteY4" fmla="*/ 4024313 h 4028131"/>
              <a:gd name="connsiteX5" fmla="*/ 692944 w 9144000"/>
              <a:gd name="connsiteY5" fmla="*/ 3781425 h 4028131"/>
              <a:gd name="connsiteX6" fmla="*/ 0 w 9144000"/>
              <a:gd name="connsiteY6" fmla="*/ 3783806 h 4028131"/>
              <a:gd name="connsiteX7" fmla="*/ 0 w 9144000"/>
              <a:gd name="connsiteY7" fmla="*/ 0 h 4028131"/>
              <a:gd name="connsiteX0" fmla="*/ 0 w 9144000"/>
              <a:gd name="connsiteY0" fmla="*/ 0 h 4024412"/>
              <a:gd name="connsiteX1" fmla="*/ 9144000 w 9144000"/>
              <a:gd name="connsiteY1" fmla="*/ 0 h 4024412"/>
              <a:gd name="connsiteX2" fmla="*/ 9144000 w 9144000"/>
              <a:gd name="connsiteY2" fmla="*/ 3783806 h 4024412"/>
              <a:gd name="connsiteX3" fmla="*/ 964406 w 9144000"/>
              <a:gd name="connsiteY3" fmla="*/ 3781426 h 4024412"/>
              <a:gd name="connsiteX4" fmla="*/ 826293 w 9144000"/>
              <a:gd name="connsiteY4" fmla="*/ 4024313 h 4024412"/>
              <a:gd name="connsiteX5" fmla="*/ 692944 w 9144000"/>
              <a:gd name="connsiteY5" fmla="*/ 3781425 h 4024412"/>
              <a:gd name="connsiteX6" fmla="*/ 0 w 9144000"/>
              <a:gd name="connsiteY6" fmla="*/ 3783806 h 4024412"/>
              <a:gd name="connsiteX7" fmla="*/ 0 w 9144000"/>
              <a:gd name="connsiteY7" fmla="*/ 0 h 4024412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66750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6"/>
              <a:gd name="connsiteX1" fmla="*/ 9144000 w 9144000"/>
              <a:gd name="connsiteY1" fmla="*/ 0 h 4024316"/>
              <a:gd name="connsiteX2" fmla="*/ 9144000 w 9144000"/>
              <a:gd name="connsiteY2" fmla="*/ 3783806 h 4024316"/>
              <a:gd name="connsiteX3" fmla="*/ 945356 w 9144000"/>
              <a:gd name="connsiteY3" fmla="*/ 3786189 h 4024316"/>
              <a:gd name="connsiteX4" fmla="*/ 826293 w 9144000"/>
              <a:gd name="connsiteY4" fmla="*/ 4024313 h 4024316"/>
              <a:gd name="connsiteX5" fmla="*/ 666750 w 9144000"/>
              <a:gd name="connsiteY5" fmla="*/ 3781425 h 4024316"/>
              <a:gd name="connsiteX6" fmla="*/ 0 w 9144000"/>
              <a:gd name="connsiteY6" fmla="*/ 3783806 h 4024316"/>
              <a:gd name="connsiteX7" fmla="*/ 0 w 9144000"/>
              <a:gd name="connsiteY7" fmla="*/ 0 h 4024316"/>
              <a:gd name="connsiteX0" fmla="*/ 0 w 9144000"/>
              <a:gd name="connsiteY0" fmla="*/ 0 h 4029078"/>
              <a:gd name="connsiteX1" fmla="*/ 9144000 w 9144000"/>
              <a:gd name="connsiteY1" fmla="*/ 0 h 4029078"/>
              <a:gd name="connsiteX2" fmla="*/ 9144000 w 9144000"/>
              <a:gd name="connsiteY2" fmla="*/ 3783806 h 4029078"/>
              <a:gd name="connsiteX3" fmla="*/ 945356 w 9144000"/>
              <a:gd name="connsiteY3" fmla="*/ 3786189 h 4029078"/>
              <a:gd name="connsiteX4" fmla="*/ 809624 w 9144000"/>
              <a:gd name="connsiteY4" fmla="*/ 4029075 h 4029078"/>
              <a:gd name="connsiteX5" fmla="*/ 666750 w 9144000"/>
              <a:gd name="connsiteY5" fmla="*/ 3781425 h 4029078"/>
              <a:gd name="connsiteX6" fmla="*/ 0 w 9144000"/>
              <a:gd name="connsiteY6" fmla="*/ 3783806 h 4029078"/>
              <a:gd name="connsiteX7" fmla="*/ 0 w 9144000"/>
              <a:gd name="connsiteY7" fmla="*/ 0 h 4029078"/>
              <a:gd name="connsiteX0" fmla="*/ 0 w 9144000"/>
              <a:gd name="connsiteY0" fmla="*/ 0 h 4029106"/>
              <a:gd name="connsiteX1" fmla="*/ 9144000 w 9144000"/>
              <a:gd name="connsiteY1" fmla="*/ 0 h 4029106"/>
              <a:gd name="connsiteX2" fmla="*/ 9144000 w 9144000"/>
              <a:gd name="connsiteY2" fmla="*/ 3783806 h 4029106"/>
              <a:gd name="connsiteX3" fmla="*/ 945356 w 9144000"/>
              <a:gd name="connsiteY3" fmla="*/ 3786189 h 4029106"/>
              <a:gd name="connsiteX4" fmla="*/ 809624 w 9144000"/>
              <a:gd name="connsiteY4" fmla="*/ 4029075 h 4029106"/>
              <a:gd name="connsiteX5" fmla="*/ 666750 w 9144000"/>
              <a:gd name="connsiteY5" fmla="*/ 3781425 h 4029106"/>
              <a:gd name="connsiteX6" fmla="*/ 0 w 9144000"/>
              <a:gd name="connsiteY6" fmla="*/ 3783806 h 4029106"/>
              <a:gd name="connsiteX7" fmla="*/ 0 w 9144000"/>
              <a:gd name="connsiteY7" fmla="*/ 0 h 4029106"/>
              <a:gd name="connsiteX0" fmla="*/ 0 w 9144000"/>
              <a:gd name="connsiteY0" fmla="*/ 0 h 4029106"/>
              <a:gd name="connsiteX1" fmla="*/ 9144000 w 9144000"/>
              <a:gd name="connsiteY1" fmla="*/ 0 h 4029106"/>
              <a:gd name="connsiteX2" fmla="*/ 9144000 w 9144000"/>
              <a:gd name="connsiteY2" fmla="*/ 3783806 h 4029106"/>
              <a:gd name="connsiteX3" fmla="*/ 945356 w 9144000"/>
              <a:gd name="connsiteY3" fmla="*/ 3786189 h 4029106"/>
              <a:gd name="connsiteX4" fmla="*/ 809624 w 9144000"/>
              <a:gd name="connsiteY4" fmla="*/ 4029075 h 4029106"/>
              <a:gd name="connsiteX5" fmla="*/ 666750 w 9144000"/>
              <a:gd name="connsiteY5" fmla="*/ 3781425 h 4029106"/>
              <a:gd name="connsiteX6" fmla="*/ 0 w 9144000"/>
              <a:gd name="connsiteY6" fmla="*/ 3783806 h 4029106"/>
              <a:gd name="connsiteX7" fmla="*/ 0 w 9144000"/>
              <a:gd name="connsiteY7" fmla="*/ 0 h 4029106"/>
              <a:gd name="connsiteX0" fmla="*/ 0 w 9144000"/>
              <a:gd name="connsiteY0" fmla="*/ 0 h 4039816"/>
              <a:gd name="connsiteX1" fmla="*/ 9144000 w 9144000"/>
              <a:gd name="connsiteY1" fmla="*/ 0 h 4039816"/>
              <a:gd name="connsiteX2" fmla="*/ 9144000 w 9144000"/>
              <a:gd name="connsiteY2" fmla="*/ 3783806 h 4039816"/>
              <a:gd name="connsiteX3" fmla="*/ 945356 w 9144000"/>
              <a:gd name="connsiteY3" fmla="*/ 3786189 h 4039816"/>
              <a:gd name="connsiteX4" fmla="*/ 854869 w 9144000"/>
              <a:gd name="connsiteY4" fmla="*/ 3974305 h 4039816"/>
              <a:gd name="connsiteX5" fmla="*/ 809624 w 9144000"/>
              <a:gd name="connsiteY5" fmla="*/ 4029075 h 4039816"/>
              <a:gd name="connsiteX6" fmla="*/ 666750 w 9144000"/>
              <a:gd name="connsiteY6" fmla="*/ 3781425 h 4039816"/>
              <a:gd name="connsiteX7" fmla="*/ 0 w 9144000"/>
              <a:gd name="connsiteY7" fmla="*/ 3783806 h 4039816"/>
              <a:gd name="connsiteX8" fmla="*/ 0 w 9144000"/>
              <a:gd name="connsiteY8" fmla="*/ 0 h 4039816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4869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4869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88634"/>
              <a:gd name="connsiteX1" fmla="*/ 9144000 w 9144000"/>
              <a:gd name="connsiteY1" fmla="*/ 0 h 4088634"/>
              <a:gd name="connsiteX2" fmla="*/ 9144000 w 9144000"/>
              <a:gd name="connsiteY2" fmla="*/ 3783806 h 4088634"/>
              <a:gd name="connsiteX3" fmla="*/ 945356 w 9144000"/>
              <a:gd name="connsiteY3" fmla="*/ 3786189 h 4088634"/>
              <a:gd name="connsiteX4" fmla="*/ 850106 w 9144000"/>
              <a:gd name="connsiteY4" fmla="*/ 3974305 h 4088634"/>
              <a:gd name="connsiteX5" fmla="*/ 809624 w 9144000"/>
              <a:gd name="connsiteY5" fmla="*/ 4088606 h 4088634"/>
              <a:gd name="connsiteX6" fmla="*/ 766763 w 9144000"/>
              <a:gd name="connsiteY6" fmla="*/ 3983830 h 4088634"/>
              <a:gd name="connsiteX7" fmla="*/ 666750 w 9144000"/>
              <a:gd name="connsiteY7" fmla="*/ 3781425 h 4088634"/>
              <a:gd name="connsiteX8" fmla="*/ 0 w 9144000"/>
              <a:gd name="connsiteY8" fmla="*/ 3783806 h 4088634"/>
              <a:gd name="connsiteX9" fmla="*/ 0 w 9144000"/>
              <a:gd name="connsiteY9" fmla="*/ 0 h 4088634"/>
              <a:gd name="connsiteX0" fmla="*/ 0 w 9144000"/>
              <a:gd name="connsiteY0" fmla="*/ 0 h 4098155"/>
              <a:gd name="connsiteX1" fmla="*/ 9144000 w 9144000"/>
              <a:gd name="connsiteY1" fmla="*/ 0 h 4098155"/>
              <a:gd name="connsiteX2" fmla="*/ 9144000 w 9144000"/>
              <a:gd name="connsiteY2" fmla="*/ 3783806 h 4098155"/>
              <a:gd name="connsiteX3" fmla="*/ 945356 w 9144000"/>
              <a:gd name="connsiteY3" fmla="*/ 3786189 h 4098155"/>
              <a:gd name="connsiteX4" fmla="*/ 850106 w 9144000"/>
              <a:gd name="connsiteY4" fmla="*/ 3974305 h 4098155"/>
              <a:gd name="connsiteX5" fmla="*/ 814386 w 9144000"/>
              <a:gd name="connsiteY5" fmla="*/ 4098131 h 4098155"/>
              <a:gd name="connsiteX6" fmla="*/ 766763 w 9144000"/>
              <a:gd name="connsiteY6" fmla="*/ 3983830 h 4098155"/>
              <a:gd name="connsiteX7" fmla="*/ 666750 w 9144000"/>
              <a:gd name="connsiteY7" fmla="*/ 3781425 h 4098155"/>
              <a:gd name="connsiteX8" fmla="*/ 0 w 9144000"/>
              <a:gd name="connsiteY8" fmla="*/ 3783806 h 4098155"/>
              <a:gd name="connsiteX9" fmla="*/ 0 w 9144000"/>
              <a:gd name="connsiteY9" fmla="*/ 0 h 4098155"/>
              <a:gd name="connsiteX0" fmla="*/ 0 w 9144000"/>
              <a:gd name="connsiteY0" fmla="*/ 0 h 4098155"/>
              <a:gd name="connsiteX1" fmla="*/ 9144000 w 9144000"/>
              <a:gd name="connsiteY1" fmla="*/ 0 h 4098155"/>
              <a:gd name="connsiteX2" fmla="*/ 9144000 w 9144000"/>
              <a:gd name="connsiteY2" fmla="*/ 3783806 h 4098155"/>
              <a:gd name="connsiteX3" fmla="*/ 945356 w 9144000"/>
              <a:gd name="connsiteY3" fmla="*/ 3786189 h 4098155"/>
              <a:gd name="connsiteX4" fmla="*/ 850106 w 9144000"/>
              <a:gd name="connsiteY4" fmla="*/ 3974305 h 4098155"/>
              <a:gd name="connsiteX5" fmla="*/ 802480 w 9144000"/>
              <a:gd name="connsiteY5" fmla="*/ 4098131 h 4098155"/>
              <a:gd name="connsiteX6" fmla="*/ 766763 w 9144000"/>
              <a:gd name="connsiteY6" fmla="*/ 3983830 h 4098155"/>
              <a:gd name="connsiteX7" fmla="*/ 666750 w 9144000"/>
              <a:gd name="connsiteY7" fmla="*/ 3781425 h 4098155"/>
              <a:gd name="connsiteX8" fmla="*/ 0 w 9144000"/>
              <a:gd name="connsiteY8" fmla="*/ 3783806 h 4098155"/>
              <a:gd name="connsiteX9" fmla="*/ 0 w 9144000"/>
              <a:gd name="connsiteY9" fmla="*/ 0 h 4098155"/>
              <a:gd name="connsiteX0" fmla="*/ 0 w 9144000"/>
              <a:gd name="connsiteY0" fmla="*/ 0 h 4099570"/>
              <a:gd name="connsiteX1" fmla="*/ 9144000 w 9144000"/>
              <a:gd name="connsiteY1" fmla="*/ 0 h 4099570"/>
              <a:gd name="connsiteX2" fmla="*/ 9144000 w 9144000"/>
              <a:gd name="connsiteY2" fmla="*/ 3783806 h 4099570"/>
              <a:gd name="connsiteX3" fmla="*/ 945356 w 9144000"/>
              <a:gd name="connsiteY3" fmla="*/ 3786189 h 4099570"/>
              <a:gd name="connsiteX4" fmla="*/ 850106 w 9144000"/>
              <a:gd name="connsiteY4" fmla="*/ 3974305 h 4099570"/>
              <a:gd name="connsiteX5" fmla="*/ 802480 w 9144000"/>
              <a:gd name="connsiteY5" fmla="*/ 4098131 h 4099570"/>
              <a:gd name="connsiteX6" fmla="*/ 766763 w 9144000"/>
              <a:gd name="connsiteY6" fmla="*/ 3983830 h 4099570"/>
              <a:gd name="connsiteX7" fmla="*/ 666750 w 9144000"/>
              <a:gd name="connsiteY7" fmla="*/ 3781425 h 4099570"/>
              <a:gd name="connsiteX8" fmla="*/ 0 w 9144000"/>
              <a:gd name="connsiteY8" fmla="*/ 3783806 h 4099570"/>
              <a:gd name="connsiteX9" fmla="*/ 0 w 9144000"/>
              <a:gd name="connsiteY9" fmla="*/ 0 h 4099570"/>
              <a:gd name="connsiteX0" fmla="*/ 0 w 9144000"/>
              <a:gd name="connsiteY0" fmla="*/ 0 h 4098135"/>
              <a:gd name="connsiteX1" fmla="*/ 9144000 w 9144000"/>
              <a:gd name="connsiteY1" fmla="*/ 0 h 4098135"/>
              <a:gd name="connsiteX2" fmla="*/ 9144000 w 9144000"/>
              <a:gd name="connsiteY2" fmla="*/ 3783806 h 4098135"/>
              <a:gd name="connsiteX3" fmla="*/ 945356 w 9144000"/>
              <a:gd name="connsiteY3" fmla="*/ 3786189 h 4098135"/>
              <a:gd name="connsiteX4" fmla="*/ 850106 w 9144000"/>
              <a:gd name="connsiteY4" fmla="*/ 3974305 h 4098135"/>
              <a:gd name="connsiteX5" fmla="*/ 802480 w 9144000"/>
              <a:gd name="connsiteY5" fmla="*/ 4098131 h 4098135"/>
              <a:gd name="connsiteX6" fmla="*/ 766763 w 9144000"/>
              <a:gd name="connsiteY6" fmla="*/ 3983830 h 4098135"/>
              <a:gd name="connsiteX7" fmla="*/ 666750 w 9144000"/>
              <a:gd name="connsiteY7" fmla="*/ 3781425 h 4098135"/>
              <a:gd name="connsiteX8" fmla="*/ 0 w 9144000"/>
              <a:gd name="connsiteY8" fmla="*/ 3783806 h 4098135"/>
              <a:gd name="connsiteX9" fmla="*/ 0 w 9144000"/>
              <a:gd name="connsiteY9" fmla="*/ 0 h 4098135"/>
              <a:gd name="connsiteX0" fmla="*/ 0 w 9144000"/>
              <a:gd name="connsiteY0" fmla="*/ 0 h 4100517"/>
              <a:gd name="connsiteX1" fmla="*/ 9144000 w 9144000"/>
              <a:gd name="connsiteY1" fmla="*/ 0 h 4100517"/>
              <a:gd name="connsiteX2" fmla="*/ 9144000 w 9144000"/>
              <a:gd name="connsiteY2" fmla="*/ 3783806 h 4100517"/>
              <a:gd name="connsiteX3" fmla="*/ 945356 w 9144000"/>
              <a:gd name="connsiteY3" fmla="*/ 3786189 h 4100517"/>
              <a:gd name="connsiteX4" fmla="*/ 850106 w 9144000"/>
              <a:gd name="connsiteY4" fmla="*/ 3974305 h 4100517"/>
              <a:gd name="connsiteX5" fmla="*/ 816767 w 9144000"/>
              <a:gd name="connsiteY5" fmla="*/ 4100513 h 4100517"/>
              <a:gd name="connsiteX6" fmla="*/ 766763 w 9144000"/>
              <a:gd name="connsiteY6" fmla="*/ 3983830 h 4100517"/>
              <a:gd name="connsiteX7" fmla="*/ 666750 w 9144000"/>
              <a:gd name="connsiteY7" fmla="*/ 3781425 h 4100517"/>
              <a:gd name="connsiteX8" fmla="*/ 0 w 9144000"/>
              <a:gd name="connsiteY8" fmla="*/ 3783806 h 4100517"/>
              <a:gd name="connsiteX9" fmla="*/ 0 w 9144000"/>
              <a:gd name="connsiteY9" fmla="*/ 0 h 4100517"/>
              <a:gd name="connsiteX0" fmla="*/ 0 w 9144000"/>
              <a:gd name="connsiteY0" fmla="*/ 0 h 4021977"/>
              <a:gd name="connsiteX1" fmla="*/ 9144000 w 9144000"/>
              <a:gd name="connsiteY1" fmla="*/ 0 h 4021977"/>
              <a:gd name="connsiteX2" fmla="*/ 9144000 w 9144000"/>
              <a:gd name="connsiteY2" fmla="*/ 3783806 h 4021977"/>
              <a:gd name="connsiteX3" fmla="*/ 945356 w 9144000"/>
              <a:gd name="connsiteY3" fmla="*/ 3786189 h 4021977"/>
              <a:gd name="connsiteX4" fmla="*/ 850106 w 9144000"/>
              <a:gd name="connsiteY4" fmla="*/ 3974305 h 4021977"/>
              <a:gd name="connsiteX5" fmla="*/ 807242 w 9144000"/>
              <a:gd name="connsiteY5" fmla="*/ 4021931 h 4021977"/>
              <a:gd name="connsiteX6" fmla="*/ 766763 w 9144000"/>
              <a:gd name="connsiteY6" fmla="*/ 3983830 h 4021977"/>
              <a:gd name="connsiteX7" fmla="*/ 666750 w 9144000"/>
              <a:gd name="connsiteY7" fmla="*/ 3781425 h 4021977"/>
              <a:gd name="connsiteX8" fmla="*/ 0 w 9144000"/>
              <a:gd name="connsiteY8" fmla="*/ 3783806 h 4021977"/>
              <a:gd name="connsiteX9" fmla="*/ 0 w 9144000"/>
              <a:gd name="connsiteY9" fmla="*/ 0 h 4021977"/>
              <a:gd name="connsiteX0" fmla="*/ 0 w 9144000"/>
              <a:gd name="connsiteY0" fmla="*/ 0 h 4022430"/>
              <a:gd name="connsiteX1" fmla="*/ 9144000 w 9144000"/>
              <a:gd name="connsiteY1" fmla="*/ 0 h 4022430"/>
              <a:gd name="connsiteX2" fmla="*/ 9144000 w 9144000"/>
              <a:gd name="connsiteY2" fmla="*/ 3783806 h 4022430"/>
              <a:gd name="connsiteX3" fmla="*/ 945356 w 9144000"/>
              <a:gd name="connsiteY3" fmla="*/ 3786189 h 4022430"/>
              <a:gd name="connsiteX4" fmla="*/ 850106 w 9144000"/>
              <a:gd name="connsiteY4" fmla="*/ 3974305 h 4022430"/>
              <a:gd name="connsiteX5" fmla="*/ 807242 w 9144000"/>
              <a:gd name="connsiteY5" fmla="*/ 4021931 h 4022430"/>
              <a:gd name="connsiteX6" fmla="*/ 766763 w 9144000"/>
              <a:gd name="connsiteY6" fmla="*/ 3983830 h 4022430"/>
              <a:gd name="connsiteX7" fmla="*/ 666750 w 9144000"/>
              <a:gd name="connsiteY7" fmla="*/ 3781425 h 4022430"/>
              <a:gd name="connsiteX8" fmla="*/ 0 w 9144000"/>
              <a:gd name="connsiteY8" fmla="*/ 3783806 h 4022430"/>
              <a:gd name="connsiteX9" fmla="*/ 0 w 9144000"/>
              <a:gd name="connsiteY9" fmla="*/ 0 h 4022430"/>
              <a:gd name="connsiteX0" fmla="*/ 0 w 9144000"/>
              <a:gd name="connsiteY0" fmla="*/ 0 h 4022430"/>
              <a:gd name="connsiteX1" fmla="*/ 9144000 w 9144000"/>
              <a:gd name="connsiteY1" fmla="*/ 0 h 4022430"/>
              <a:gd name="connsiteX2" fmla="*/ 9144000 w 9144000"/>
              <a:gd name="connsiteY2" fmla="*/ 3783806 h 4022430"/>
              <a:gd name="connsiteX3" fmla="*/ 945356 w 9144000"/>
              <a:gd name="connsiteY3" fmla="*/ 3786189 h 4022430"/>
              <a:gd name="connsiteX4" fmla="*/ 850106 w 9144000"/>
              <a:gd name="connsiteY4" fmla="*/ 3974305 h 4022430"/>
              <a:gd name="connsiteX5" fmla="*/ 807242 w 9144000"/>
              <a:gd name="connsiteY5" fmla="*/ 4021931 h 4022430"/>
              <a:gd name="connsiteX6" fmla="*/ 766763 w 9144000"/>
              <a:gd name="connsiteY6" fmla="*/ 3983830 h 4022430"/>
              <a:gd name="connsiteX7" fmla="*/ 666750 w 9144000"/>
              <a:gd name="connsiteY7" fmla="*/ 3781425 h 4022430"/>
              <a:gd name="connsiteX8" fmla="*/ 0 w 9144000"/>
              <a:gd name="connsiteY8" fmla="*/ 3783806 h 4022430"/>
              <a:gd name="connsiteX9" fmla="*/ 0 w 9144000"/>
              <a:gd name="connsiteY9" fmla="*/ 0 h 4022430"/>
              <a:gd name="connsiteX0" fmla="*/ 0 w 9144000"/>
              <a:gd name="connsiteY0" fmla="*/ 0 h 4024744"/>
              <a:gd name="connsiteX1" fmla="*/ 9144000 w 9144000"/>
              <a:gd name="connsiteY1" fmla="*/ 0 h 4024744"/>
              <a:gd name="connsiteX2" fmla="*/ 9144000 w 9144000"/>
              <a:gd name="connsiteY2" fmla="*/ 3783806 h 4024744"/>
              <a:gd name="connsiteX3" fmla="*/ 945356 w 9144000"/>
              <a:gd name="connsiteY3" fmla="*/ 3786189 h 4024744"/>
              <a:gd name="connsiteX4" fmla="*/ 850106 w 9144000"/>
              <a:gd name="connsiteY4" fmla="*/ 3974305 h 4024744"/>
              <a:gd name="connsiteX5" fmla="*/ 804860 w 9144000"/>
              <a:gd name="connsiteY5" fmla="*/ 4024313 h 4024744"/>
              <a:gd name="connsiteX6" fmla="*/ 766763 w 9144000"/>
              <a:gd name="connsiteY6" fmla="*/ 3983830 h 4024744"/>
              <a:gd name="connsiteX7" fmla="*/ 666750 w 9144000"/>
              <a:gd name="connsiteY7" fmla="*/ 3781425 h 4024744"/>
              <a:gd name="connsiteX8" fmla="*/ 0 w 9144000"/>
              <a:gd name="connsiteY8" fmla="*/ 3783806 h 4024744"/>
              <a:gd name="connsiteX9" fmla="*/ 0 w 9144000"/>
              <a:gd name="connsiteY9" fmla="*/ 0 h 4024744"/>
              <a:gd name="connsiteX0" fmla="*/ 0 w 9144000"/>
              <a:gd name="connsiteY0" fmla="*/ 0 h 4024342"/>
              <a:gd name="connsiteX1" fmla="*/ 9144000 w 9144000"/>
              <a:gd name="connsiteY1" fmla="*/ 0 h 4024342"/>
              <a:gd name="connsiteX2" fmla="*/ 9144000 w 9144000"/>
              <a:gd name="connsiteY2" fmla="*/ 3783806 h 4024342"/>
              <a:gd name="connsiteX3" fmla="*/ 945356 w 9144000"/>
              <a:gd name="connsiteY3" fmla="*/ 3786189 h 4024342"/>
              <a:gd name="connsiteX4" fmla="*/ 850106 w 9144000"/>
              <a:gd name="connsiteY4" fmla="*/ 3974305 h 4024342"/>
              <a:gd name="connsiteX5" fmla="*/ 804860 w 9144000"/>
              <a:gd name="connsiteY5" fmla="*/ 4024313 h 4024342"/>
              <a:gd name="connsiteX6" fmla="*/ 766763 w 9144000"/>
              <a:gd name="connsiteY6" fmla="*/ 3983830 h 4024342"/>
              <a:gd name="connsiteX7" fmla="*/ 666750 w 9144000"/>
              <a:gd name="connsiteY7" fmla="*/ 3781425 h 4024342"/>
              <a:gd name="connsiteX8" fmla="*/ 0 w 9144000"/>
              <a:gd name="connsiteY8" fmla="*/ 3783806 h 4024342"/>
              <a:gd name="connsiteX9" fmla="*/ 0 w 9144000"/>
              <a:gd name="connsiteY9" fmla="*/ 0 h 4024342"/>
              <a:gd name="connsiteX0" fmla="*/ 0 w 9144000"/>
              <a:gd name="connsiteY0" fmla="*/ 0 h 4024342"/>
              <a:gd name="connsiteX1" fmla="*/ 9144000 w 9144000"/>
              <a:gd name="connsiteY1" fmla="*/ 0 h 4024342"/>
              <a:gd name="connsiteX2" fmla="*/ 9144000 w 9144000"/>
              <a:gd name="connsiteY2" fmla="*/ 3783806 h 4024342"/>
              <a:gd name="connsiteX3" fmla="*/ 945356 w 9144000"/>
              <a:gd name="connsiteY3" fmla="*/ 3786189 h 4024342"/>
              <a:gd name="connsiteX4" fmla="*/ 850106 w 9144000"/>
              <a:gd name="connsiteY4" fmla="*/ 3974305 h 4024342"/>
              <a:gd name="connsiteX5" fmla="*/ 804860 w 9144000"/>
              <a:gd name="connsiteY5" fmla="*/ 4024313 h 4024342"/>
              <a:gd name="connsiteX6" fmla="*/ 766763 w 9144000"/>
              <a:gd name="connsiteY6" fmla="*/ 3983830 h 4024342"/>
              <a:gd name="connsiteX7" fmla="*/ 666750 w 9144000"/>
              <a:gd name="connsiteY7" fmla="*/ 3781425 h 4024342"/>
              <a:gd name="connsiteX8" fmla="*/ 0 w 9144000"/>
              <a:gd name="connsiteY8" fmla="*/ 3783806 h 4024342"/>
              <a:gd name="connsiteX9" fmla="*/ 0 w 9144000"/>
              <a:gd name="connsiteY9" fmla="*/ 0 h 4024342"/>
              <a:gd name="connsiteX0" fmla="*/ 0 w 9144000"/>
              <a:gd name="connsiteY0" fmla="*/ 0 h 4024784"/>
              <a:gd name="connsiteX1" fmla="*/ 9144000 w 9144000"/>
              <a:gd name="connsiteY1" fmla="*/ 0 h 4024784"/>
              <a:gd name="connsiteX2" fmla="*/ 9144000 w 9144000"/>
              <a:gd name="connsiteY2" fmla="*/ 3783806 h 4024784"/>
              <a:gd name="connsiteX3" fmla="*/ 945356 w 9144000"/>
              <a:gd name="connsiteY3" fmla="*/ 3786189 h 4024784"/>
              <a:gd name="connsiteX4" fmla="*/ 850106 w 9144000"/>
              <a:gd name="connsiteY4" fmla="*/ 3974305 h 4024784"/>
              <a:gd name="connsiteX5" fmla="*/ 804860 w 9144000"/>
              <a:gd name="connsiteY5" fmla="*/ 4024313 h 4024784"/>
              <a:gd name="connsiteX6" fmla="*/ 766763 w 9144000"/>
              <a:gd name="connsiteY6" fmla="*/ 3983830 h 4024784"/>
              <a:gd name="connsiteX7" fmla="*/ 666750 w 9144000"/>
              <a:gd name="connsiteY7" fmla="*/ 3781425 h 4024784"/>
              <a:gd name="connsiteX8" fmla="*/ 0 w 9144000"/>
              <a:gd name="connsiteY8" fmla="*/ 3783806 h 4024784"/>
              <a:gd name="connsiteX9" fmla="*/ 0 w 9144000"/>
              <a:gd name="connsiteY9" fmla="*/ 0 h 4024784"/>
              <a:gd name="connsiteX0" fmla="*/ 0 w 9144000"/>
              <a:gd name="connsiteY0" fmla="*/ 0 h 4024784"/>
              <a:gd name="connsiteX1" fmla="*/ 9144000 w 9144000"/>
              <a:gd name="connsiteY1" fmla="*/ 0 h 4024784"/>
              <a:gd name="connsiteX2" fmla="*/ 9144000 w 9144000"/>
              <a:gd name="connsiteY2" fmla="*/ 3783806 h 4024784"/>
              <a:gd name="connsiteX3" fmla="*/ 942975 w 9144000"/>
              <a:gd name="connsiteY3" fmla="*/ 3788570 h 4024784"/>
              <a:gd name="connsiteX4" fmla="*/ 850106 w 9144000"/>
              <a:gd name="connsiteY4" fmla="*/ 3974305 h 4024784"/>
              <a:gd name="connsiteX5" fmla="*/ 804860 w 9144000"/>
              <a:gd name="connsiteY5" fmla="*/ 4024313 h 4024784"/>
              <a:gd name="connsiteX6" fmla="*/ 766763 w 9144000"/>
              <a:gd name="connsiteY6" fmla="*/ 3983830 h 4024784"/>
              <a:gd name="connsiteX7" fmla="*/ 666750 w 9144000"/>
              <a:gd name="connsiteY7" fmla="*/ 3781425 h 4024784"/>
              <a:gd name="connsiteX8" fmla="*/ 0 w 9144000"/>
              <a:gd name="connsiteY8" fmla="*/ 3783806 h 4024784"/>
              <a:gd name="connsiteX9" fmla="*/ 0 w 9144000"/>
              <a:gd name="connsiteY9" fmla="*/ 0 h 4024784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2975 w 9144000"/>
              <a:gd name="connsiteY3" fmla="*/ 3788570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6750 w 9144000"/>
              <a:gd name="connsiteY7" fmla="*/ 3781425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6750 w 9144000"/>
              <a:gd name="connsiteY7" fmla="*/ 3781425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9131 w 9144000"/>
              <a:gd name="connsiteY7" fmla="*/ 3786188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90950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9131 w 9144000"/>
              <a:gd name="connsiteY7" fmla="*/ 3786188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79133"/>
              <a:gd name="connsiteX1" fmla="*/ 9144000 w 9144000"/>
              <a:gd name="connsiteY1" fmla="*/ 0 h 4079133"/>
              <a:gd name="connsiteX2" fmla="*/ 9144000 w 9144000"/>
              <a:gd name="connsiteY2" fmla="*/ 3790950 h 4079133"/>
              <a:gd name="connsiteX3" fmla="*/ 940594 w 9144000"/>
              <a:gd name="connsiteY3" fmla="*/ 3786188 h 4079133"/>
              <a:gd name="connsiteX4" fmla="*/ 850106 w 9144000"/>
              <a:gd name="connsiteY4" fmla="*/ 3971924 h 4079133"/>
              <a:gd name="connsiteX5" fmla="*/ 804860 w 9144000"/>
              <a:gd name="connsiteY5" fmla="*/ 4079082 h 4079133"/>
              <a:gd name="connsiteX6" fmla="*/ 766763 w 9144000"/>
              <a:gd name="connsiteY6" fmla="*/ 3983830 h 4079133"/>
              <a:gd name="connsiteX7" fmla="*/ 669131 w 9144000"/>
              <a:gd name="connsiteY7" fmla="*/ 3786188 h 4079133"/>
              <a:gd name="connsiteX8" fmla="*/ 0 w 9144000"/>
              <a:gd name="connsiteY8" fmla="*/ 3783806 h 4079133"/>
              <a:gd name="connsiteX9" fmla="*/ 0 w 9144000"/>
              <a:gd name="connsiteY9" fmla="*/ 0 h 4079133"/>
              <a:gd name="connsiteX0" fmla="*/ 0 w 9144000"/>
              <a:gd name="connsiteY0" fmla="*/ 0 h 4079133"/>
              <a:gd name="connsiteX1" fmla="*/ 9144000 w 9144000"/>
              <a:gd name="connsiteY1" fmla="*/ 0 h 4079133"/>
              <a:gd name="connsiteX2" fmla="*/ 9144000 w 9144000"/>
              <a:gd name="connsiteY2" fmla="*/ 3790950 h 4079133"/>
              <a:gd name="connsiteX3" fmla="*/ 940594 w 9144000"/>
              <a:gd name="connsiteY3" fmla="*/ 3786188 h 4079133"/>
              <a:gd name="connsiteX4" fmla="*/ 850106 w 9144000"/>
              <a:gd name="connsiteY4" fmla="*/ 3971924 h 4079133"/>
              <a:gd name="connsiteX5" fmla="*/ 804860 w 9144000"/>
              <a:gd name="connsiteY5" fmla="*/ 4079082 h 4079133"/>
              <a:gd name="connsiteX6" fmla="*/ 766763 w 9144000"/>
              <a:gd name="connsiteY6" fmla="*/ 3983830 h 4079133"/>
              <a:gd name="connsiteX7" fmla="*/ 669131 w 9144000"/>
              <a:gd name="connsiteY7" fmla="*/ 3786188 h 4079133"/>
              <a:gd name="connsiteX8" fmla="*/ 0 w 9144000"/>
              <a:gd name="connsiteY8" fmla="*/ 3783806 h 4079133"/>
              <a:gd name="connsiteX9" fmla="*/ 0 w 9144000"/>
              <a:gd name="connsiteY9" fmla="*/ 0 h 407913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4860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1943"/>
              <a:gd name="connsiteX1" fmla="*/ 9144000 w 9144000"/>
              <a:gd name="connsiteY1" fmla="*/ 0 h 4021943"/>
              <a:gd name="connsiteX2" fmla="*/ 9144000 w 9144000"/>
              <a:gd name="connsiteY2" fmla="*/ 3790950 h 4021943"/>
              <a:gd name="connsiteX3" fmla="*/ 940594 w 9144000"/>
              <a:gd name="connsiteY3" fmla="*/ 3786188 h 4021943"/>
              <a:gd name="connsiteX4" fmla="*/ 850106 w 9144000"/>
              <a:gd name="connsiteY4" fmla="*/ 3971924 h 4021943"/>
              <a:gd name="connsiteX5" fmla="*/ 804860 w 9144000"/>
              <a:gd name="connsiteY5" fmla="*/ 4021932 h 4021943"/>
              <a:gd name="connsiteX6" fmla="*/ 766763 w 9144000"/>
              <a:gd name="connsiteY6" fmla="*/ 3983830 h 4021943"/>
              <a:gd name="connsiteX7" fmla="*/ 669131 w 9144000"/>
              <a:gd name="connsiteY7" fmla="*/ 3786188 h 4021943"/>
              <a:gd name="connsiteX8" fmla="*/ 0 w 9144000"/>
              <a:gd name="connsiteY8" fmla="*/ 3783806 h 4021943"/>
              <a:gd name="connsiteX9" fmla="*/ 0 w 9144000"/>
              <a:gd name="connsiteY9" fmla="*/ 0 h 4021943"/>
              <a:gd name="connsiteX0" fmla="*/ 0 w 9144000"/>
              <a:gd name="connsiteY0" fmla="*/ 0 h 4021943"/>
              <a:gd name="connsiteX1" fmla="*/ 9144000 w 9144000"/>
              <a:gd name="connsiteY1" fmla="*/ 0 h 4021943"/>
              <a:gd name="connsiteX2" fmla="*/ 9144000 w 9144000"/>
              <a:gd name="connsiteY2" fmla="*/ 3790950 h 4021943"/>
              <a:gd name="connsiteX3" fmla="*/ 940594 w 9144000"/>
              <a:gd name="connsiteY3" fmla="*/ 3786188 h 4021943"/>
              <a:gd name="connsiteX4" fmla="*/ 850106 w 9144000"/>
              <a:gd name="connsiteY4" fmla="*/ 3971924 h 4021943"/>
              <a:gd name="connsiteX5" fmla="*/ 804860 w 9144000"/>
              <a:gd name="connsiteY5" fmla="*/ 4021932 h 4021943"/>
              <a:gd name="connsiteX6" fmla="*/ 766763 w 9144000"/>
              <a:gd name="connsiteY6" fmla="*/ 3983830 h 4021943"/>
              <a:gd name="connsiteX7" fmla="*/ 669131 w 9144000"/>
              <a:gd name="connsiteY7" fmla="*/ 3786188 h 4021943"/>
              <a:gd name="connsiteX8" fmla="*/ 0 w 9144000"/>
              <a:gd name="connsiteY8" fmla="*/ 3783806 h 4021943"/>
              <a:gd name="connsiteX9" fmla="*/ 0 w 9144000"/>
              <a:gd name="connsiteY9" fmla="*/ 0 h 4021943"/>
              <a:gd name="connsiteX0" fmla="*/ 0 w 9144000"/>
              <a:gd name="connsiteY0" fmla="*/ 0 h 4021932"/>
              <a:gd name="connsiteX1" fmla="*/ 9144000 w 9144000"/>
              <a:gd name="connsiteY1" fmla="*/ 0 h 4021932"/>
              <a:gd name="connsiteX2" fmla="*/ 9144000 w 9144000"/>
              <a:gd name="connsiteY2" fmla="*/ 3790950 h 4021932"/>
              <a:gd name="connsiteX3" fmla="*/ 940594 w 9144000"/>
              <a:gd name="connsiteY3" fmla="*/ 3786188 h 4021932"/>
              <a:gd name="connsiteX4" fmla="*/ 850106 w 9144000"/>
              <a:gd name="connsiteY4" fmla="*/ 3971924 h 4021932"/>
              <a:gd name="connsiteX5" fmla="*/ 804860 w 9144000"/>
              <a:gd name="connsiteY5" fmla="*/ 4021932 h 4021932"/>
              <a:gd name="connsiteX6" fmla="*/ 762000 w 9144000"/>
              <a:gd name="connsiteY6" fmla="*/ 3971923 h 4021932"/>
              <a:gd name="connsiteX7" fmla="*/ 669131 w 9144000"/>
              <a:gd name="connsiteY7" fmla="*/ 3786188 h 4021932"/>
              <a:gd name="connsiteX8" fmla="*/ 0 w 9144000"/>
              <a:gd name="connsiteY8" fmla="*/ 3783806 h 4021932"/>
              <a:gd name="connsiteX9" fmla="*/ 0 w 9144000"/>
              <a:gd name="connsiteY9" fmla="*/ 0 h 4021932"/>
              <a:gd name="connsiteX0" fmla="*/ 0 w 9144000"/>
              <a:gd name="connsiteY0" fmla="*/ 0 h 4021932"/>
              <a:gd name="connsiteX1" fmla="*/ 9144000 w 9144000"/>
              <a:gd name="connsiteY1" fmla="*/ 0 h 4021932"/>
              <a:gd name="connsiteX2" fmla="*/ 9144000 w 9144000"/>
              <a:gd name="connsiteY2" fmla="*/ 3790950 h 4021932"/>
              <a:gd name="connsiteX3" fmla="*/ 940594 w 9144000"/>
              <a:gd name="connsiteY3" fmla="*/ 3786188 h 4021932"/>
              <a:gd name="connsiteX4" fmla="*/ 850106 w 9144000"/>
              <a:gd name="connsiteY4" fmla="*/ 3971924 h 4021932"/>
              <a:gd name="connsiteX5" fmla="*/ 804860 w 9144000"/>
              <a:gd name="connsiteY5" fmla="*/ 4021932 h 4021932"/>
              <a:gd name="connsiteX6" fmla="*/ 762000 w 9144000"/>
              <a:gd name="connsiteY6" fmla="*/ 3971923 h 4021932"/>
              <a:gd name="connsiteX7" fmla="*/ 669131 w 9144000"/>
              <a:gd name="connsiteY7" fmla="*/ 3786188 h 4021932"/>
              <a:gd name="connsiteX8" fmla="*/ 0 w 9144000"/>
              <a:gd name="connsiteY8" fmla="*/ 3783806 h 4021932"/>
              <a:gd name="connsiteX9" fmla="*/ 0 w 9144000"/>
              <a:gd name="connsiteY9" fmla="*/ 0 h 402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021932">
                <a:moveTo>
                  <a:pt x="0" y="0"/>
                </a:moveTo>
                <a:lnTo>
                  <a:pt x="9144000" y="0"/>
                </a:lnTo>
                <a:lnTo>
                  <a:pt x="9144000" y="3790950"/>
                </a:lnTo>
                <a:lnTo>
                  <a:pt x="940594" y="3786188"/>
                </a:lnTo>
                <a:cubicBezTo>
                  <a:pt x="897334" y="3870326"/>
                  <a:pt x="872728" y="3931443"/>
                  <a:pt x="850106" y="3971924"/>
                </a:cubicBezTo>
                <a:cubicBezTo>
                  <a:pt x="827484" y="4012405"/>
                  <a:pt x="819544" y="4021932"/>
                  <a:pt x="804860" y="4021932"/>
                </a:cubicBezTo>
                <a:cubicBezTo>
                  <a:pt x="790176" y="4021932"/>
                  <a:pt x="778668" y="4001292"/>
                  <a:pt x="762000" y="3971923"/>
                </a:cubicBezTo>
                <a:cubicBezTo>
                  <a:pt x="738188" y="3930648"/>
                  <a:pt x="711200" y="3876675"/>
                  <a:pt x="669131" y="3786188"/>
                </a:cubicBezTo>
                <a:lnTo>
                  <a:pt x="0" y="378380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97655" y="4091570"/>
            <a:ext cx="3274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FFFF"/>
                </a:solidFill>
                <a:latin typeface="+mj-lt"/>
              </a:rPr>
              <a:t>THANK</a:t>
            </a:r>
            <a:r>
              <a:rPr lang="en-US" sz="3000" b="1" baseline="0">
                <a:solidFill>
                  <a:srgbClr val="FFFFFF"/>
                </a:solidFill>
                <a:latin typeface="+mj-lt"/>
              </a:rPr>
              <a:t> YOU</a:t>
            </a:r>
            <a:endParaRPr lang="en-US" sz="3000" b="1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7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786384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8016"/>
            <a:ext cx="8229599" cy="3014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7" y="4850808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NYU Grossman School of Medicine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843276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7919867" y="4622419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4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6" r:id="rId8"/>
    <p:sldLayoutId id="2147483684" r:id="rId9"/>
    <p:sldLayoutId id="2147483687" r:id="rId10"/>
  </p:sldLayoutIdLst>
  <p:hf hdr="0" dt="0"/>
  <p:txStyles>
    <p:titleStyle>
      <a:lvl1pPr algn="l" defTabSz="342900" rtl="0" eaLnBrk="1" latinLnBrk="0" hangingPunct="1">
        <a:lnSpc>
          <a:spcPct val="85000"/>
        </a:lnSpc>
        <a:spcBef>
          <a:spcPct val="0"/>
        </a:spcBef>
        <a:buNone/>
        <a:defRPr lang="en-US" sz="24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3429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75" algn="l" defTabSz="3429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28600" algn="l" defTabSz="3429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3429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88" indent="-230188" algn="l" defTabSz="3429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2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orient="horz" pos="27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8001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0152"/>
            <a:ext cx="80010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69848" y="4773168"/>
            <a:ext cx="6519672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1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/>
              <a:t>Curriculum Committee Meeting - April 6,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" y="4773168"/>
            <a:ext cx="310896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E0E041CE-D44E-914D-B85F-4D1E253484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342892" rtl="0" eaLnBrk="1" latinLnBrk="0" hangingPunct="1">
        <a:lnSpc>
          <a:spcPct val="90000"/>
        </a:lnSpc>
        <a:spcBef>
          <a:spcPct val="0"/>
        </a:spcBef>
        <a:buNone/>
        <a:defRPr sz="2250" b="1" i="0" kern="1200" cap="none" baseline="0">
          <a:solidFill>
            <a:schemeClr val="tx2"/>
          </a:solidFill>
          <a:latin typeface="+mj-lt"/>
          <a:ea typeface="Times New Roman" charset="0"/>
          <a:cs typeface="Times New Roman" charset="0"/>
        </a:defRPr>
      </a:lvl1pPr>
    </p:titleStyle>
    <p:bodyStyle>
      <a:lvl1pPr marL="0" indent="0" algn="l" defTabSz="342892" rtl="0" eaLnBrk="1" latinLnBrk="0" hangingPunct="1">
        <a:lnSpc>
          <a:spcPct val="125000"/>
        </a:lnSpc>
        <a:spcBef>
          <a:spcPts val="900"/>
        </a:spcBef>
        <a:buFontTx/>
        <a:buNone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77180" indent="-171446" algn="l" defTabSz="342892" rtl="0" eaLnBrk="1" latinLnBrk="0" hangingPunct="1">
        <a:lnSpc>
          <a:spcPct val="125000"/>
        </a:lnSpc>
        <a:spcBef>
          <a:spcPts val="900"/>
        </a:spcBef>
        <a:buSzPct val="100000"/>
        <a:buFont typeface="Arial"/>
        <a:buChar char="•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582916" indent="-171446" algn="l" defTabSz="342892" rtl="0" eaLnBrk="1" latinLnBrk="0" hangingPunct="1">
        <a:lnSpc>
          <a:spcPct val="125000"/>
        </a:lnSpc>
        <a:spcBef>
          <a:spcPts val="900"/>
        </a:spcBef>
        <a:buFont typeface="Lucida Grande"/>
        <a:buChar char="·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857228" indent="-171446" algn="l" defTabSz="342892" rtl="0" eaLnBrk="1" latinLnBrk="0" hangingPunct="1">
        <a:lnSpc>
          <a:spcPct val="125000"/>
        </a:lnSpc>
        <a:spcBef>
          <a:spcPts val="900"/>
        </a:spcBef>
        <a:buFont typeface="Arial"/>
        <a:buChar char="–"/>
        <a:defRPr sz="75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028675" indent="-171446" algn="l" defTabSz="342892" rtl="0" eaLnBrk="1" latinLnBrk="0" hangingPunct="1">
        <a:lnSpc>
          <a:spcPct val="125000"/>
        </a:lnSpc>
        <a:spcBef>
          <a:spcPts val="900"/>
        </a:spcBef>
        <a:buFont typeface="Arial"/>
        <a:buChar char="»"/>
        <a:defRPr sz="7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15394971?h=172599c470&amp;app_id=122963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15412808?h=2d09c05155&amp;app_id=12296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15425017?h=721eb2e9c6&amp;app_id=1229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nyumc.qualtrics.com/jfe/form/SV_bwOKvfyUZtoBKH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666505" y="3121327"/>
            <a:ext cx="8006007" cy="492443"/>
          </a:xfrm>
        </p:spPr>
        <p:txBody>
          <a:bodyPr/>
          <a:lstStyle/>
          <a:p>
            <a:r>
              <a:rPr lang="en-US"/>
              <a:t>In collaboration with The Empathy Project, </a:t>
            </a:r>
            <a:r>
              <a:rPr lang="en-US">
                <a:ea typeface="+mn-lt"/>
                <a:cs typeface="+mn-lt"/>
              </a:rPr>
              <a:t>The Office of Professional Development,</a:t>
            </a:r>
            <a:r>
              <a:rPr lang="en-US"/>
              <a:t> The Institute for Excellence in Health Equity, and Narrative 4 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" r="28"/>
          <a:stretch/>
        </p:blipFill>
        <p:spPr>
          <a:xfrm>
            <a:off x="372" y="3803758"/>
            <a:ext cx="9142042" cy="1342124"/>
          </a:xfr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69193" y="1858456"/>
            <a:ext cx="8070950" cy="1072986"/>
          </a:xfrm>
        </p:spPr>
        <p:txBody>
          <a:bodyPr/>
          <a:lstStyle/>
          <a:p>
            <a:r>
              <a:rPr lang="en-US" sz="2800" b="0">
                <a:ea typeface="+mj-lt"/>
                <a:cs typeface="+mj-lt"/>
              </a:rPr>
              <a:t>Empathy in Practice: Countering Assumptions, Advancing Exceptional Care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1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98C431B9-299D-4E47-9176-09111BB458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11730" y="2269"/>
            <a:ext cx="9441907" cy="51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8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Google Shape;3113;p32"/>
          <p:cNvSpPr txBox="1">
            <a:spLocks noGrp="1"/>
          </p:cNvSpPr>
          <p:nvPr>
            <p:ph type="sldNum" idx="12"/>
          </p:nvPr>
        </p:nvSpPr>
        <p:spPr>
          <a:xfrm>
            <a:off x="195940" y="4843276"/>
            <a:ext cx="25471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11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4" name="Google Shape;3114;p32"/>
          <p:cNvSpPr txBox="1">
            <a:spLocks noGrp="1"/>
          </p:cNvSpPr>
          <p:nvPr>
            <p:ph type="title" idx="4294967295"/>
          </p:nvPr>
        </p:nvSpPr>
        <p:spPr>
          <a:xfrm>
            <a:off x="2486261" y="3853431"/>
            <a:ext cx="2102734" cy="79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1800" dirty="0"/>
              <a:t>Previous Treatment Experiences</a:t>
            </a:r>
            <a:endParaRPr sz="1800" dirty="0"/>
          </a:p>
        </p:txBody>
      </p:sp>
      <p:sp>
        <p:nvSpPr>
          <p:cNvPr id="3117" name="Google Shape;3117;p32"/>
          <p:cNvSpPr txBox="1"/>
          <p:nvPr/>
        </p:nvSpPr>
        <p:spPr>
          <a:xfrm>
            <a:off x="2654384" y="1569663"/>
            <a:ext cx="1693468" cy="2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80F8B"/>
              </a:buClr>
              <a:buSzPts val="24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Physician Behaviors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9" name="Google Shape;3119;p32"/>
          <p:cNvSpPr txBox="1"/>
          <p:nvPr/>
        </p:nvSpPr>
        <p:spPr>
          <a:xfrm>
            <a:off x="1813211" y="218606"/>
            <a:ext cx="7201006" cy="323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Patient Perspectives on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Racial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and Ethnic Implicit Bias in Clinical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Encounters</a:t>
            </a:r>
            <a:endParaRPr lang="en-US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A3B21-CF73-47DB-B3F1-93CDEF851C20}"/>
              </a:ext>
            </a:extLst>
          </p:cNvPr>
          <p:cNvSpPr txBox="1"/>
          <p:nvPr/>
        </p:nvSpPr>
        <p:spPr>
          <a:xfrm>
            <a:off x="230370" y="472123"/>
            <a:ext cx="1872686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Societal Level Factors:</a:t>
            </a:r>
          </a:p>
          <a:p>
            <a:pPr marL="171450" indent="-171450" defTabSz="9144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Ubiquitous 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nature of bias</a:t>
            </a:r>
            <a:endParaRPr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Privilege (or lack of)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Social determinants of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9F673-837B-4EB2-92A2-42448743CFF1}"/>
              </a:ext>
            </a:extLst>
          </p:cNvPr>
          <p:cNvSpPr txBox="1"/>
          <p:nvPr/>
        </p:nvSpPr>
        <p:spPr>
          <a:xfrm>
            <a:off x="427223" y="1387867"/>
            <a:ext cx="1872686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Patient Level Factors: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Patient’s degree of empowerment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Language limitations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B37A9-F501-4F1F-BF0C-F647004EF12C}"/>
              </a:ext>
            </a:extLst>
          </p:cNvPr>
          <p:cNvSpPr txBox="1"/>
          <p:nvPr/>
        </p:nvSpPr>
        <p:spPr>
          <a:xfrm>
            <a:off x="608450" y="2302915"/>
            <a:ext cx="254726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Health Care System Level Factors: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Language barriers</a:t>
            </a:r>
            <a:endParaRPr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Non-MD interactions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CD571-183E-4FA2-9F89-A897D5FE0CE8}"/>
              </a:ext>
            </a:extLst>
          </p:cNvPr>
          <p:cNvSpPr txBox="1"/>
          <p:nvPr/>
        </p:nvSpPr>
        <p:spPr>
          <a:xfrm>
            <a:off x="541225" y="3065456"/>
            <a:ext cx="2084798" cy="458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80F8B"/>
              </a:buClr>
              <a:buSzPts val="2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Patient lived experience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7A26B-6636-4CE8-93CE-3958384095A7}"/>
              </a:ext>
            </a:extLst>
          </p:cNvPr>
          <p:cNvSpPr txBox="1"/>
          <p:nvPr/>
        </p:nvSpPr>
        <p:spPr>
          <a:xfrm>
            <a:off x="4539481" y="2656583"/>
            <a:ext cx="1227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F45AC-A856-485A-ABAF-97D567C0DB2D}"/>
              </a:ext>
            </a:extLst>
          </p:cNvPr>
          <p:cNvSpPr txBox="1"/>
          <p:nvPr/>
        </p:nvSpPr>
        <p:spPr>
          <a:xfrm>
            <a:off x="4476850" y="3683276"/>
            <a:ext cx="1313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Absent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0A5F27-F53E-4CF4-BFF5-020F1DB23CC0}"/>
              </a:ext>
            </a:extLst>
          </p:cNvPr>
          <p:cNvSpPr txBox="1"/>
          <p:nvPr/>
        </p:nvSpPr>
        <p:spPr>
          <a:xfrm>
            <a:off x="2476938" y="3091618"/>
            <a:ext cx="208479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80F8B"/>
              </a:buClr>
              <a:buSzPts val="2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Perception of bias in medical encounter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C6612-9528-4E4A-82C3-5B9B6C9028D6}"/>
              </a:ext>
            </a:extLst>
          </p:cNvPr>
          <p:cNvSpPr txBox="1"/>
          <p:nvPr/>
        </p:nvSpPr>
        <p:spPr>
          <a:xfrm>
            <a:off x="5895865" y="3606332"/>
            <a:ext cx="2547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Continued engagement in care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Increased trust in physician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7C29B1-5D12-4BF5-92A6-E479594A3C49}"/>
              </a:ext>
            </a:extLst>
          </p:cNvPr>
          <p:cNvSpPr txBox="1"/>
          <p:nvPr/>
        </p:nvSpPr>
        <p:spPr>
          <a:xfrm>
            <a:off x="5895865" y="1425335"/>
            <a:ext cx="254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Mistrust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Delays in care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Avoidance of future 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50930-F092-4EB2-8E0E-1CD5EB5E3C81}"/>
              </a:ext>
            </a:extLst>
          </p:cNvPr>
          <p:cNvSpPr txBox="1"/>
          <p:nvPr/>
        </p:nvSpPr>
        <p:spPr>
          <a:xfrm>
            <a:off x="5895865" y="2892737"/>
            <a:ext cx="2084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Bias recognized and acknowledged by physician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47956-7A78-4A2E-895A-CCDEF3A8372C}"/>
              </a:ext>
            </a:extLst>
          </p:cNvPr>
          <p:cNvSpPr txBox="1"/>
          <p:nvPr/>
        </p:nvSpPr>
        <p:spPr>
          <a:xfrm>
            <a:off x="5895865" y="2263660"/>
            <a:ext cx="1783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80F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Bias ignored or dismissed by physician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010A5-BFCE-4026-9708-84CB86F87CC1}"/>
              </a:ext>
            </a:extLst>
          </p:cNvPr>
          <p:cNvCxnSpPr>
            <a:cxnSpLocks/>
          </p:cNvCxnSpPr>
          <p:nvPr/>
        </p:nvCxnSpPr>
        <p:spPr>
          <a:xfrm>
            <a:off x="267640" y="1106027"/>
            <a:ext cx="0" cy="2155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27FB1F-5FE1-4908-A792-9FA099D433F3}"/>
              </a:ext>
            </a:extLst>
          </p:cNvPr>
          <p:cNvCxnSpPr>
            <a:cxnSpLocks/>
          </p:cNvCxnSpPr>
          <p:nvPr/>
        </p:nvCxnSpPr>
        <p:spPr>
          <a:xfrm>
            <a:off x="450659" y="1973334"/>
            <a:ext cx="13801" cy="1287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5C9A6D-2B38-43AB-97AB-DFE30CB8465A}"/>
              </a:ext>
            </a:extLst>
          </p:cNvPr>
          <p:cNvCxnSpPr>
            <a:cxnSpLocks/>
          </p:cNvCxnSpPr>
          <p:nvPr/>
        </p:nvCxnSpPr>
        <p:spPr>
          <a:xfrm>
            <a:off x="653002" y="2779437"/>
            <a:ext cx="0" cy="473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607137-A5C4-46B8-8372-B8D090E1434D}"/>
              </a:ext>
            </a:extLst>
          </p:cNvPr>
          <p:cNvCxnSpPr>
            <a:cxnSpLocks/>
          </p:cNvCxnSpPr>
          <p:nvPr/>
        </p:nvCxnSpPr>
        <p:spPr>
          <a:xfrm flipV="1">
            <a:off x="267640" y="3254994"/>
            <a:ext cx="583150" cy="6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574E67A-8A5B-498F-AD77-4EADAB87C98C}"/>
              </a:ext>
            </a:extLst>
          </p:cNvPr>
          <p:cNvCxnSpPr>
            <a:cxnSpLocks/>
          </p:cNvCxnSpPr>
          <p:nvPr/>
        </p:nvCxnSpPr>
        <p:spPr>
          <a:xfrm flipV="1">
            <a:off x="2305316" y="3262945"/>
            <a:ext cx="2502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8C80B65-03AF-4CE1-B115-34A4B35DC849}"/>
              </a:ext>
            </a:extLst>
          </p:cNvPr>
          <p:cNvCxnSpPr>
            <a:cxnSpLocks/>
          </p:cNvCxnSpPr>
          <p:nvPr/>
        </p:nvCxnSpPr>
        <p:spPr>
          <a:xfrm flipV="1">
            <a:off x="4539481" y="2787386"/>
            <a:ext cx="2502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4922F6-BC35-450E-BFB6-005D6DA7382C}"/>
              </a:ext>
            </a:extLst>
          </p:cNvPr>
          <p:cNvCxnSpPr>
            <a:cxnSpLocks/>
          </p:cNvCxnSpPr>
          <p:nvPr/>
        </p:nvCxnSpPr>
        <p:spPr>
          <a:xfrm flipV="1">
            <a:off x="4539481" y="3810314"/>
            <a:ext cx="2502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46C259-A845-40F0-AB5A-EB0F4C81651C}"/>
              </a:ext>
            </a:extLst>
          </p:cNvPr>
          <p:cNvCxnSpPr>
            <a:cxnSpLocks/>
            <a:stCxn id="16" idx="1"/>
          </p:cNvCxnSpPr>
          <p:nvPr/>
        </p:nvCxnSpPr>
        <p:spPr>
          <a:xfrm>
            <a:off x="4539481" y="2787388"/>
            <a:ext cx="978" cy="1026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AE19DD-D45A-4BED-B9C5-A4B8A865B915}"/>
              </a:ext>
            </a:extLst>
          </p:cNvPr>
          <p:cNvCxnSpPr>
            <a:stCxn id="18" idx="3"/>
            <a:endCxn id="18" idx="3"/>
          </p:cNvCxnSpPr>
          <p:nvPr/>
        </p:nvCxnSpPr>
        <p:spPr>
          <a:xfrm>
            <a:off x="4561736" y="33209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7A7EBA-E660-4723-951B-65070B20373E}"/>
              </a:ext>
            </a:extLst>
          </p:cNvPr>
          <p:cNvCxnSpPr>
            <a:cxnSpLocks/>
          </p:cNvCxnSpPr>
          <p:nvPr/>
        </p:nvCxnSpPr>
        <p:spPr>
          <a:xfrm>
            <a:off x="4381170" y="3308614"/>
            <a:ext cx="159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B8D6C1A-8B04-479D-A14B-9AD1686FD933}"/>
              </a:ext>
            </a:extLst>
          </p:cNvPr>
          <p:cNvCxnSpPr>
            <a:cxnSpLocks/>
          </p:cNvCxnSpPr>
          <p:nvPr/>
        </p:nvCxnSpPr>
        <p:spPr>
          <a:xfrm>
            <a:off x="3485216" y="1804279"/>
            <a:ext cx="0" cy="105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6AF0285-686D-4650-A6E8-8123F507863B}"/>
              </a:ext>
            </a:extLst>
          </p:cNvPr>
          <p:cNvCxnSpPr>
            <a:cxnSpLocks/>
          </p:cNvCxnSpPr>
          <p:nvPr/>
        </p:nvCxnSpPr>
        <p:spPr>
          <a:xfrm flipV="1">
            <a:off x="3500275" y="3542514"/>
            <a:ext cx="0" cy="21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67D5CD5-1877-4F4B-8251-BCFE2997E065}"/>
              </a:ext>
            </a:extLst>
          </p:cNvPr>
          <p:cNvCxnSpPr>
            <a:cxnSpLocks/>
          </p:cNvCxnSpPr>
          <p:nvPr/>
        </p:nvCxnSpPr>
        <p:spPr>
          <a:xfrm flipV="1">
            <a:off x="5629662" y="2487956"/>
            <a:ext cx="2502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70B05DF-4AB8-4F5D-B7F6-E6BB77D914A5}"/>
              </a:ext>
            </a:extLst>
          </p:cNvPr>
          <p:cNvCxnSpPr>
            <a:cxnSpLocks/>
          </p:cNvCxnSpPr>
          <p:nvPr/>
        </p:nvCxnSpPr>
        <p:spPr>
          <a:xfrm flipV="1">
            <a:off x="5623266" y="3108180"/>
            <a:ext cx="2502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62589EF-BE3A-4CCC-9D5A-B2336B5B951F}"/>
              </a:ext>
            </a:extLst>
          </p:cNvPr>
          <p:cNvCxnSpPr>
            <a:cxnSpLocks/>
          </p:cNvCxnSpPr>
          <p:nvPr/>
        </p:nvCxnSpPr>
        <p:spPr>
          <a:xfrm>
            <a:off x="5464241" y="2797534"/>
            <a:ext cx="159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B8F4633-E56F-4B36-BEEE-AD8E7C95F485}"/>
              </a:ext>
            </a:extLst>
          </p:cNvPr>
          <p:cNvCxnSpPr/>
          <p:nvPr/>
        </p:nvCxnSpPr>
        <p:spPr>
          <a:xfrm>
            <a:off x="5629496" y="2487956"/>
            <a:ext cx="0" cy="620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8A735B4-AF29-4D06-8878-6FD74614E8DD}"/>
              </a:ext>
            </a:extLst>
          </p:cNvPr>
          <p:cNvCxnSpPr>
            <a:cxnSpLocks/>
          </p:cNvCxnSpPr>
          <p:nvPr/>
        </p:nvCxnSpPr>
        <p:spPr>
          <a:xfrm>
            <a:off x="5543753" y="3834819"/>
            <a:ext cx="329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2372DEE-6B93-42DB-AC7D-8AAEA8D1E852}"/>
              </a:ext>
            </a:extLst>
          </p:cNvPr>
          <p:cNvCxnSpPr>
            <a:cxnSpLocks/>
          </p:cNvCxnSpPr>
          <p:nvPr/>
        </p:nvCxnSpPr>
        <p:spPr>
          <a:xfrm flipV="1">
            <a:off x="6594658" y="1987313"/>
            <a:ext cx="0" cy="19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31C8395-4676-4055-A6B5-57D923F0132D}"/>
              </a:ext>
            </a:extLst>
          </p:cNvPr>
          <p:cNvCxnSpPr>
            <a:cxnSpLocks/>
          </p:cNvCxnSpPr>
          <p:nvPr/>
        </p:nvCxnSpPr>
        <p:spPr>
          <a:xfrm>
            <a:off x="6667063" y="3364698"/>
            <a:ext cx="0" cy="24163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Google Shape;3119;p32">
            <a:extLst>
              <a:ext uri="{FF2B5EF4-FFF2-40B4-BE49-F238E27FC236}">
                <a16:creationId xmlns:a16="http://schemas.microsoft.com/office/drawing/2014/main" id="{27DA42F5-94D3-488C-8515-D27B2EF2460F}"/>
              </a:ext>
            </a:extLst>
          </p:cNvPr>
          <p:cNvSpPr txBox="1"/>
          <p:nvPr/>
        </p:nvSpPr>
        <p:spPr>
          <a:xfrm>
            <a:off x="5629662" y="4950623"/>
            <a:ext cx="3590208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Gonzalez CM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al.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Patient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Education and Counseling.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2018;101:1669-75.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7AB8FB5-462B-7B9C-BFD3-DA34F5A63E10}"/>
              </a:ext>
            </a:extLst>
          </p:cNvPr>
          <p:cNvSpPr/>
          <p:nvPr/>
        </p:nvSpPr>
        <p:spPr>
          <a:xfrm>
            <a:off x="3194295" y="1093700"/>
            <a:ext cx="552303" cy="451965"/>
          </a:xfrm>
          <a:prstGeom prst="star5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4" grpId="0"/>
      <p:bldP spid="3117" grpId="0"/>
      <p:bldP spid="2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2CDD-CB9B-B845-849E-FB5EB118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BIAS Mapping</a:t>
            </a:r>
          </a:p>
        </p:txBody>
      </p:sp>
    </p:spTree>
    <p:extLst>
      <p:ext uri="{BB962C8B-B14F-4D97-AF65-F5344CB8AC3E}">
        <p14:creationId xmlns:p14="http://schemas.microsoft.com/office/powerpoint/2010/main" val="22753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FB0138D8-5EB5-4B57-A727-8B87CC3485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3607" y="15875"/>
            <a:ext cx="9171214" cy="52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Google Shape;1413;p37">
            <a:extLst>
              <a:ext uri="{FF2B5EF4-FFF2-40B4-BE49-F238E27FC236}">
                <a16:creationId xmlns:a16="http://schemas.microsoft.com/office/drawing/2014/main" id="{EE49FB37-B2B4-4B86-921B-D7EE7096E9B2}"/>
              </a:ext>
            </a:extLst>
          </p:cNvPr>
          <p:cNvSpPr txBox="1">
            <a:spLocks/>
          </p:cNvSpPr>
          <p:nvPr/>
        </p:nvSpPr>
        <p:spPr>
          <a:xfrm>
            <a:off x="457201" y="756243"/>
            <a:ext cx="82296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301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75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ts val="7200"/>
              <a:buNone/>
            </a:pPr>
            <a:r>
              <a:rPr lang="en-US" sz="6500" b="1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em·</a:t>
            </a:r>
            <a:r>
              <a:rPr lang="en-US" sz="6500" b="1" err="1">
                <a:solidFill>
                  <a:schemeClr val="dk2"/>
                </a:solidFill>
                <a:ea typeface="Arial"/>
                <a:cs typeface="Arial"/>
                <a:sym typeface="Arial"/>
              </a:rPr>
              <a:t>pa·thy</a:t>
            </a:r>
            <a:br>
              <a:rPr lang="en-US">
                <a:latin typeface="Arial"/>
                <a:ea typeface="Arial"/>
                <a:cs typeface="Arial"/>
              </a:rPr>
            </a:br>
            <a:r>
              <a:rPr lang="en-US" sz="260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600">
                <a:latin typeface="Arial"/>
                <a:ea typeface="Arial"/>
                <a:cs typeface="Arial"/>
              </a:rPr>
              <a:t>ˈ</a:t>
            </a:r>
            <a:r>
              <a:rPr lang="en-US" sz="2600" err="1">
                <a:latin typeface="Arial"/>
                <a:ea typeface="Arial"/>
                <a:cs typeface="Arial"/>
              </a:rPr>
              <a:t>empəTHē</a:t>
            </a:r>
            <a:r>
              <a:rPr lang="en-US" sz="2600">
                <a:latin typeface="Arial"/>
                <a:ea typeface="Arial"/>
                <a:cs typeface="Arial"/>
              </a:rPr>
              <a:t>/</a:t>
            </a:r>
            <a:endParaRPr lang="en-US" sz="2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n-US" sz="2600" i="1"/>
              <a:t>noun</a:t>
            </a:r>
            <a:endParaRPr lang="en-US" sz="2600"/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n-US" sz="3200" i="1"/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sz="2800"/>
              <a:t>1. the </a:t>
            </a:r>
            <a:r>
              <a:rPr lang="en-US" sz="2800">
                <a:ea typeface="+mn-lt"/>
                <a:cs typeface="+mn-lt"/>
              </a:rPr>
              <a:t>practice of authentically trying to understand another person's lived experience through communication, and, more specifically, through engaged curiosity</a:t>
            </a:r>
            <a:r>
              <a:rPr lang="en-US" sz="2800"/>
              <a:t>.</a:t>
            </a:r>
            <a:endParaRPr lang="en-US" sz="2800"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FD3EF-6328-C844-AB2A-DEB15B98255A}"/>
              </a:ext>
            </a:extLst>
          </p:cNvPr>
          <p:cNvSpPr/>
          <p:nvPr/>
        </p:nvSpPr>
        <p:spPr>
          <a:xfrm>
            <a:off x="-141564" y="-398083"/>
            <a:ext cx="9421349" cy="6877138"/>
          </a:xfrm>
          <a:prstGeom prst="rect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36307B-BE07-4AC0-BD7B-25262BB84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C352A-6E8B-4AA1-BA93-F4778209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BACB3-90B8-450D-B303-2D460774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42" y="506129"/>
            <a:ext cx="8229602" cy="313932"/>
          </a:xfrm>
        </p:spPr>
        <p:txBody>
          <a:bodyPr/>
          <a:lstStyle/>
          <a:p>
            <a:r>
              <a:rPr lang="en-US">
                <a:cs typeface="Arial"/>
              </a:rPr>
              <a:t>The benefits of empathy in a clinical setting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FC1AE-37B6-4DB6-A2BA-D122AC1FDC9D}"/>
              </a:ext>
            </a:extLst>
          </p:cNvPr>
          <p:cNvSpPr txBox="1"/>
          <p:nvPr/>
        </p:nvSpPr>
        <p:spPr>
          <a:xfrm>
            <a:off x="386861" y="914400"/>
            <a:ext cx="4155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Clinicians who practice empathy:</a:t>
            </a:r>
            <a:endParaRPr lang="en-US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E0BBB-4F98-4764-9530-C26F2EB44C42}"/>
              </a:ext>
            </a:extLst>
          </p:cNvPr>
          <p:cNvSpPr txBox="1"/>
          <p:nvPr/>
        </p:nvSpPr>
        <p:spPr>
          <a:xfrm>
            <a:off x="458299" y="1183665"/>
            <a:ext cx="81779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Experience increased satisfaction with their work, decreased stress, and a stronger connection to patients and colleagues.</a:t>
            </a:r>
            <a:r>
              <a:rPr lang="en-US" sz="800"/>
              <a:t>[1] [2]</a:t>
            </a:r>
            <a:endParaRPr lang="en-US" sz="8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8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Contribute to reducing bias by breaking down barriers created by social norms and systemic factors.</a:t>
            </a:r>
            <a:r>
              <a:rPr lang="en-US" sz="800">
                <a:cs typeface="Arial"/>
              </a:rPr>
              <a:t>[3]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62354-5A59-41F0-AE60-1A5450EF573A}"/>
              </a:ext>
            </a:extLst>
          </p:cNvPr>
          <p:cNvSpPr txBox="1"/>
          <p:nvPr/>
        </p:nvSpPr>
        <p:spPr>
          <a:xfrm>
            <a:off x="386861" y="2442064"/>
            <a:ext cx="7815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cs typeface="Arial"/>
              </a:rPr>
              <a:t>Patients who experience empathy from clinicians: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96233-075D-4C7F-A4C7-E0006E193790}"/>
              </a:ext>
            </a:extLst>
          </p:cNvPr>
          <p:cNvSpPr txBox="1"/>
          <p:nvPr/>
        </p:nvSpPr>
        <p:spPr>
          <a:xfrm>
            <a:off x="458299" y="2749795"/>
            <a:ext cx="810101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Have more favorable health outcomes as they have increased satisfaction with their care, adhere to treatment more closely, and are likely to be a partner in their medical decisions.</a:t>
            </a:r>
            <a:r>
              <a:rPr lang="en-US" sz="800"/>
              <a:t>[4]</a:t>
            </a:r>
            <a:endParaRPr lang="en-US" sz="8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60025-42F7-4B9A-B8EE-D0AE607B8788}"/>
              </a:ext>
            </a:extLst>
          </p:cNvPr>
          <p:cNvSpPr txBox="1"/>
          <p:nvPr/>
        </p:nvSpPr>
        <p:spPr>
          <a:xfrm>
            <a:off x="403347" y="3672986"/>
            <a:ext cx="8287848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1.Giulia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Lamiani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PhD,Paola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Dordoni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, PhD, Elena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Vegni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, PsyD, Isabella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Barajon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 Caring for Critically Ill Patients: Clinicians’ Empathy Promotes Job Satisfaction and Does Not Predict Moral Distress Frontiers in Psychology 2020 Jan 8. </a:t>
            </a:r>
            <a:r>
              <a:rPr lang="en-US" sz="900" b="0" u="none" strike="noStrike" err="1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doi</a:t>
            </a:r>
            <a:r>
              <a:rPr lang="en-US" sz="900" b="0" u="none" strike="noStrike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: 10.3389/fpsyg.2019.02902</a:t>
            </a:r>
            <a:r>
              <a:rPr lang="en-US" sz="900" b="0" i="0">
                <a:solidFill>
                  <a:srgbClr val="2B142D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900">
              <a:cs typeface="Arial"/>
            </a:endParaRPr>
          </a:p>
          <a:p>
            <a:r>
              <a:rPr lang="en-US" sz="900">
                <a:ea typeface="+mn-lt"/>
                <a:cs typeface="+mn-lt"/>
              </a:rPr>
              <a:t>2.Jean </a:t>
            </a:r>
            <a:r>
              <a:rPr lang="en-US" sz="900" err="1">
                <a:ea typeface="+mn-lt"/>
                <a:cs typeface="+mn-lt"/>
              </a:rPr>
              <a:t>Decety</a:t>
            </a:r>
            <a:r>
              <a:rPr lang="en-US" sz="900">
                <a:ea typeface="+mn-lt"/>
                <a:cs typeface="+mn-lt"/>
              </a:rPr>
              <a:t>, Ph.D. and Aikaterini Fotopoulou, PhD Why empathy has a beneficial impact on others in medicine: unifying theories Frontiers in Behavioral Neuroscience 2015 Jan 14. </a:t>
            </a:r>
            <a:r>
              <a:rPr lang="en-US" sz="900" err="1">
                <a:ea typeface="+mn-lt"/>
                <a:cs typeface="+mn-lt"/>
              </a:rPr>
              <a:t>doi</a:t>
            </a:r>
            <a:r>
              <a:rPr lang="en-US" sz="900">
                <a:ea typeface="+mn-lt"/>
                <a:cs typeface="+mn-lt"/>
              </a:rPr>
              <a:t>: 10.3389/fnbeh.2014.00457</a:t>
            </a:r>
          </a:p>
          <a:p>
            <a:r>
              <a:rPr lang="en-US" sz="900">
                <a:ea typeface="+mn-lt"/>
                <a:cs typeface="+mn-lt"/>
              </a:rPr>
              <a:t>3.Brian D. Schwartz, PhD, Alexis Horst, MA, Jenifer A. Fisher, MLIS, Fostering Empathy, Implicit Bias Mitigation, and Compassionate Behavior in a Medical Humanities Course, International Journal of Environmental Research and Public Health 2020 Mar 25. </a:t>
            </a:r>
            <a:r>
              <a:rPr lang="en-US" sz="900" err="1">
                <a:ea typeface="+mn-lt"/>
                <a:cs typeface="+mn-lt"/>
              </a:rPr>
              <a:t>doi</a:t>
            </a:r>
            <a:r>
              <a:rPr lang="en-US" sz="900">
                <a:ea typeface="+mn-lt"/>
                <a:cs typeface="+mn-lt"/>
              </a:rPr>
              <a:t>: 10.3390/ijerph17072169</a:t>
            </a:r>
          </a:p>
          <a:p>
            <a:r>
              <a:rPr lang="en-US" sz="900">
                <a:ea typeface="+mn-lt"/>
                <a:cs typeface="+mn-lt"/>
              </a:rPr>
              <a:t>4. Helen Reiss, MD, Gordon Kraft-Todd, MD, E.M.P.A.T.H.Y. Academic Medicine: August 2014 – Volume 89 – Issue 8 - p 1108-1112</a:t>
            </a:r>
            <a:endParaRPr lang="en-US" sz="900">
              <a:cs typeface="Arial"/>
            </a:endParaRPr>
          </a:p>
          <a:p>
            <a:endParaRPr lang="en-US" sz="900" i="1">
              <a:solidFill>
                <a:srgbClr val="53565A"/>
              </a:solidFill>
              <a:latin typeface="Arial"/>
              <a:cs typeface="Arial"/>
            </a:endParaRPr>
          </a:p>
          <a:p>
            <a:endParaRPr lang="en-US" sz="1100" i="1">
              <a:solidFill>
                <a:srgbClr val="53565A"/>
              </a:solidFill>
              <a:latin typeface="Arial"/>
              <a:cs typeface="Arial"/>
            </a:endParaRPr>
          </a:p>
          <a:p>
            <a:endParaRPr lang="en-US" sz="1100" i="1">
              <a:solidFill>
                <a:srgbClr val="53565A"/>
              </a:solidFill>
              <a:latin typeface="Arial"/>
              <a:cs typeface="Arial"/>
            </a:endParaRPr>
          </a:p>
          <a:p>
            <a:endParaRPr lang="en-US" sz="1100">
              <a:solidFill>
                <a:srgbClr val="2B142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2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134F-9F86-E7A2-C820-9B3B7EC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91" y="561692"/>
            <a:ext cx="8229602" cy="313932"/>
          </a:xfrm>
        </p:spPr>
        <p:txBody>
          <a:bodyPr/>
          <a:lstStyle/>
          <a:p>
            <a:r>
              <a:rPr lang="en-US">
                <a:cs typeface="Arial"/>
              </a:rPr>
              <a:t>Skills for Increasing Empathy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495D4-705F-5B05-1AA9-3795602ED7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0891" y="1286178"/>
            <a:ext cx="8229601" cy="3027426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r>
              <a:rPr lang="en-US" sz="2000" b="1">
                <a:solidFill>
                  <a:schemeClr val="tx2"/>
                </a:solidFill>
                <a:cs typeface="Arial"/>
              </a:rPr>
              <a:t>Engaged curiosity</a:t>
            </a:r>
            <a:r>
              <a:rPr lang="en-US" sz="2000">
                <a:solidFill>
                  <a:schemeClr val="tx2"/>
                </a:solidFill>
                <a:cs typeface="Arial"/>
              </a:rPr>
              <a:t> – a genuine, active, and open interest in understanding the experiences, perspectives, and needs of others</a:t>
            </a: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r>
              <a:rPr lang="en-US" sz="2000" b="1">
                <a:solidFill>
                  <a:schemeClr val="tx2"/>
                </a:solidFill>
                <a:cs typeface="Arial"/>
              </a:rPr>
              <a:t>Active listening</a:t>
            </a:r>
            <a:r>
              <a:rPr lang="en-US" sz="2000">
                <a:solidFill>
                  <a:schemeClr val="tx2"/>
                </a:solidFill>
                <a:cs typeface="Arial"/>
              </a:rPr>
              <a:t> – being present for the content and emotion of what is being communicated, without interruption</a:t>
            </a: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r>
              <a:rPr lang="en-US" sz="2000" b="1">
                <a:solidFill>
                  <a:schemeClr val="tx2"/>
                </a:solidFill>
                <a:cs typeface="Arial"/>
              </a:rPr>
              <a:t>Perspective getting/believing</a:t>
            </a:r>
            <a:r>
              <a:rPr lang="en-US" sz="2000">
                <a:solidFill>
                  <a:schemeClr val="tx2"/>
                </a:solidFill>
                <a:cs typeface="Arial"/>
              </a:rPr>
              <a:t> – acknowledging a person’s lived experience without internalizing or judgement</a:t>
            </a: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endParaRPr lang="en-US" sz="2000">
              <a:cs typeface="Arial"/>
            </a:endParaRP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Arial,Sans-Serif"/>
            </a:pPr>
            <a:r>
              <a:rPr lang="en-US" sz="2000" b="1">
                <a:solidFill>
                  <a:schemeClr val="tx2"/>
                </a:solidFill>
                <a:cs typeface="Arial"/>
              </a:rPr>
              <a:t>Self-awareness</a:t>
            </a:r>
            <a:r>
              <a:rPr lang="en-US" sz="2000">
                <a:solidFill>
                  <a:schemeClr val="tx2"/>
                </a:solidFill>
                <a:cs typeface="Arial"/>
              </a:rPr>
              <a:t> – an understanding or critical assessment of one's emotions, biases, and perspectives and the role one plays within an interaction 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CF2B1-8C64-BC13-3FFC-8E91C5C58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8E853-06E0-678C-BA7F-5EFF32D52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E1E91-AB96-7948-874F-09EE1DF2D034}"/>
              </a:ext>
            </a:extLst>
          </p:cNvPr>
          <p:cNvSpPr/>
          <p:nvPr/>
        </p:nvSpPr>
        <p:spPr>
          <a:xfrm>
            <a:off x="5294489" y="-101600"/>
            <a:ext cx="10108907" cy="5362222"/>
          </a:xfrm>
          <a:prstGeom prst="rect">
            <a:avLst/>
          </a:prstGeom>
          <a:solidFill>
            <a:srgbClr val="9988AE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229F-74F2-2B4D-82AC-7A01A15B890A}"/>
              </a:ext>
            </a:extLst>
          </p:cNvPr>
          <p:cNvSpPr/>
          <p:nvPr/>
        </p:nvSpPr>
        <p:spPr>
          <a:xfrm>
            <a:off x="947753" y="781050"/>
            <a:ext cx="6096514" cy="3414769"/>
          </a:xfrm>
          <a:prstGeom prst="rect">
            <a:avLst/>
          </a:prstGeom>
          <a:solidFill>
            <a:srgbClr val="836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Reflect on Dr. Gunderson's interaction with Ms. </a:t>
            </a:r>
            <a:r>
              <a:rPr lang="en-US" err="1">
                <a:ea typeface="+mn-lt"/>
                <a:cs typeface="+mn-lt"/>
              </a:rPr>
              <a:t>Ouologuem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. How could Dr. Gunderson have changed his behavior and recognized his bias?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Consider how empathy and perspective-getting/ believing are important clinical skills for implicit bias recognition and management (IBRM).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cs typeface="Arial"/>
            </a:endParaRPr>
          </a:p>
          <a:p>
            <a:pPr algn="ctr">
              <a:defRPr/>
            </a:pPr>
            <a:endParaRPr lang="en-US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FD380-7AC9-DF43-8E6D-081DA16E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00000" flipH="1">
            <a:off x="1049502" y="854747"/>
            <a:ext cx="800370" cy="80037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14C04F0-D100-EE47-9F58-B88F3038A27F}"/>
              </a:ext>
            </a:extLst>
          </p:cNvPr>
          <p:cNvSpPr txBox="1">
            <a:spLocks/>
          </p:cNvSpPr>
          <p:nvPr/>
        </p:nvSpPr>
        <p:spPr>
          <a:xfrm>
            <a:off x="1900614" y="1254260"/>
            <a:ext cx="2704586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71C11C0-27BD-C441-B02E-6D5CBB8FF933}"/>
              </a:ext>
            </a:extLst>
          </p:cNvPr>
          <p:cNvSpPr txBox="1">
            <a:spLocks/>
          </p:cNvSpPr>
          <p:nvPr/>
        </p:nvSpPr>
        <p:spPr>
          <a:xfrm>
            <a:off x="1127005" y="3164381"/>
            <a:ext cx="4799784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endParaRPr lang="en-US" b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07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media"/>
            <a:extLst>
              <a:ext uri="{FF2B5EF4-FFF2-40B4-BE49-F238E27FC236}">
                <a16:creationId xmlns:a16="http://schemas.microsoft.com/office/drawing/2014/main" id="{1DFA7B84-06AD-4A27-B716-03EF416CEB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0821" y="-61230"/>
            <a:ext cx="9257392" cy="5297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581A5-8A7F-E963-2590-7ACCCA71C1CE}"/>
              </a:ext>
            </a:extLst>
          </p:cNvPr>
          <p:cNvSpPr txBox="1"/>
          <p:nvPr/>
        </p:nvSpPr>
        <p:spPr>
          <a:xfrm>
            <a:off x="6267111" y="4868974"/>
            <a:ext cx="299833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To see the full film: EmpathyProject.com</a:t>
            </a:r>
          </a:p>
        </p:txBody>
      </p:sp>
    </p:spTree>
    <p:extLst>
      <p:ext uri="{BB962C8B-B14F-4D97-AF65-F5344CB8AC3E}">
        <p14:creationId xmlns:p14="http://schemas.microsoft.com/office/powerpoint/2010/main" val="241593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E1E91-AB96-7948-874F-09EE1DF2D034}"/>
              </a:ext>
            </a:extLst>
          </p:cNvPr>
          <p:cNvSpPr/>
          <p:nvPr/>
        </p:nvSpPr>
        <p:spPr>
          <a:xfrm>
            <a:off x="5294489" y="-101600"/>
            <a:ext cx="10108907" cy="5362222"/>
          </a:xfrm>
          <a:prstGeom prst="rect">
            <a:avLst/>
          </a:prstGeom>
          <a:solidFill>
            <a:srgbClr val="9988AE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229F-74F2-2B4D-82AC-7A01A15B890A}"/>
              </a:ext>
            </a:extLst>
          </p:cNvPr>
          <p:cNvSpPr/>
          <p:nvPr/>
        </p:nvSpPr>
        <p:spPr>
          <a:xfrm>
            <a:off x="947753" y="781050"/>
            <a:ext cx="6096514" cy="3414769"/>
          </a:xfrm>
          <a:prstGeom prst="rect">
            <a:avLst/>
          </a:prstGeom>
          <a:solidFill>
            <a:srgbClr val="836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How could Dr. Gunderson have changed his behavior and recognized his bias?</a:t>
            </a: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Brainstorm how empathy and perspective-getting are important clinical skills for mitigating bias.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cs typeface="Arial"/>
            </a:endParaRPr>
          </a:p>
          <a:p>
            <a:pPr algn="ctr">
              <a:defRPr/>
            </a:pPr>
            <a:endParaRPr lang="en-US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FD380-7AC9-DF43-8E6D-081DA16E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00000" flipH="1">
            <a:off x="1072671" y="924254"/>
            <a:ext cx="800370" cy="80037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14C04F0-D100-EE47-9F58-B88F3038A27F}"/>
              </a:ext>
            </a:extLst>
          </p:cNvPr>
          <p:cNvSpPr txBox="1">
            <a:spLocks/>
          </p:cNvSpPr>
          <p:nvPr/>
        </p:nvSpPr>
        <p:spPr>
          <a:xfrm>
            <a:off x="1861999" y="1393274"/>
            <a:ext cx="3886200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71C11C0-27BD-C441-B02E-6D5CBB8FF933}"/>
              </a:ext>
            </a:extLst>
          </p:cNvPr>
          <p:cNvSpPr txBox="1">
            <a:spLocks/>
          </p:cNvSpPr>
          <p:nvPr/>
        </p:nvSpPr>
        <p:spPr>
          <a:xfrm>
            <a:off x="1784769" y="3164381"/>
            <a:ext cx="4799784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endParaRPr lang="en-US" b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96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701" y="853686"/>
            <a:ext cx="8992390" cy="4570482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100">
                <a:solidFill>
                  <a:srgbClr val="00B0F0"/>
                </a:solidFill>
              </a:rPr>
              <a:t>By the end of this lecture, you will be able to:</a:t>
            </a:r>
          </a:p>
          <a:p>
            <a:endParaRPr lang="en-US" sz="2100"/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Recognize </a:t>
            </a:r>
            <a:r>
              <a:rPr lang="en-US" sz="1800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</a:rPr>
              <a:t>impact </a:t>
            </a:r>
            <a:r>
              <a:rPr lang="en-US" sz="1800">
                <a:ea typeface="+mn-lt"/>
                <a:cs typeface="+mn-lt"/>
              </a:rPr>
              <a:t>of </a:t>
            </a:r>
            <a:r>
              <a:rPr lang="en-US">
                <a:ea typeface="+mn-lt"/>
                <a:cs typeface="+mn-lt"/>
              </a:rPr>
              <a:t>an individual’s lived experience on </a:t>
            </a:r>
            <a:r>
              <a:rPr lang="en-US" sz="1800">
                <a:ea typeface="+mn-lt"/>
                <a:cs typeface="+mn-lt"/>
              </a:rPr>
              <a:t>the clinical </a:t>
            </a:r>
            <a:r>
              <a:rPr lang="en-US">
                <a:ea typeface="+mn-lt"/>
                <a:cs typeface="+mn-lt"/>
              </a:rPr>
              <a:t>encounter</a:t>
            </a:r>
            <a:r>
              <a:rPr lang="en-US" sz="180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marL="342900" indent="-34290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Identify behaviors perceived as aligned with implicit bias and empathy.</a:t>
            </a:r>
          </a:p>
          <a:p>
            <a:pPr marL="342900" indent="-34290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Develop strategies to recognize and mitigate implicit bias in clinical settings.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Understand the use of empathy as a tool to improve patient outcomes and clinician wellness.</a:t>
            </a:r>
          </a:p>
          <a:p>
            <a:pPr marL="342900" indent="-34290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Practice perspective-getting and believing.</a:t>
            </a:r>
            <a:endParaRPr lang="en-US">
              <a:cs typeface="Arial"/>
            </a:endParaRPr>
          </a:p>
          <a:p>
            <a:endParaRPr lang="en-US" sz="1800">
              <a:cs typeface="Arial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457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1C10EF-2302-3143-8392-CB39503DD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89BAD-43CA-F041-B91A-E5C0F4BD7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2F619-EAB5-974F-B322-33E6AA407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" y="0"/>
            <a:ext cx="91279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6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C0E0-784F-5A4C-A459-AEF6B0BC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PEARLS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49A74A2-0285-D74F-AE3E-BF62862E18B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3778366"/>
              </p:ext>
            </p:extLst>
          </p:nvPr>
        </p:nvGraphicFramePr>
        <p:xfrm>
          <a:off x="457200" y="1335088"/>
          <a:ext cx="8229600" cy="302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804B4-D8BE-6A49-B22F-C54D5D312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FE593-FCAD-1349-BC70-EA5FFA08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D45C0DD-6886-0848-9D1C-EE623DA5EB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115" y="1992178"/>
            <a:ext cx="297975" cy="2953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178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9E7F-431A-43CB-945D-60007483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6080"/>
            <a:ext cx="8229602" cy="313932"/>
          </a:xfrm>
        </p:spPr>
        <p:txBody>
          <a:bodyPr/>
          <a:lstStyle/>
          <a:p>
            <a:r>
              <a:rPr lang="en-US">
                <a:cs typeface="Arial"/>
              </a:rPr>
              <a:t>Important Take-Aways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D7D4-7A2E-41D7-A5AA-964576B0DB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924024"/>
            <a:ext cx="8011472" cy="3051239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/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Patients' lived experiences may lead to perceived bias in a clinical encounter.</a:t>
            </a:r>
            <a:endParaRPr lang="en-US">
              <a:cs typeface="Arial"/>
            </a:endParaRPr>
          </a:p>
          <a:p>
            <a:pPr marL="342900" indent="-342900"/>
            <a:endParaRPr lang="en-US" sz="1000">
              <a:solidFill>
                <a:srgbClr val="000000"/>
              </a:solidFill>
              <a:latin typeface="Arial"/>
              <a:cs typeface="Arial"/>
            </a:endParaRPr>
          </a:p>
          <a:p>
            <a:pPr marL="347345" indent="-347345">
              <a:spcBef>
                <a:spcPts val="60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Perspective-getting is one skill important to both empathy and  implicit bias recognition and management (IBRM). </a:t>
            </a:r>
          </a:p>
          <a:p>
            <a:pPr marL="347345" indent="-347345">
              <a:spcBef>
                <a:spcPts val="600"/>
              </a:spcBef>
            </a:pPr>
            <a:endParaRPr lang="en-US" sz="1000">
              <a:solidFill>
                <a:srgbClr val="000000"/>
              </a:solidFill>
              <a:latin typeface="Arial"/>
              <a:cs typeface="Arial"/>
            </a:endParaRPr>
          </a:p>
          <a:p>
            <a:pPr marL="347345" indent="-347345">
              <a:spcBef>
                <a:spcPts val="60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Acknowledging perceived (or actual) bias is an important skill in IBRM to restore rapport. </a:t>
            </a:r>
          </a:p>
          <a:p>
            <a:pPr marL="347345" indent="-347345">
              <a:spcBef>
                <a:spcPts val="600"/>
              </a:spcBef>
            </a:pPr>
            <a:endParaRPr lang="en-US" sz="1000">
              <a:solidFill>
                <a:srgbClr val="000000"/>
              </a:solidFill>
              <a:latin typeface="Arial"/>
              <a:cs typeface="Arial"/>
            </a:endParaRPr>
          </a:p>
          <a:p>
            <a:pPr marL="347345" indent="-347345">
              <a:spcBef>
                <a:spcPts val="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The use of empathy is a vital skill that enhances patient outcomes and promotes physician wellness—the very goals we are all striving to achieve.</a:t>
            </a:r>
            <a:endParaRPr lang="en-US" sz="2000">
              <a:latin typeface="Arial"/>
              <a:cs typeface="Arial"/>
            </a:endParaRPr>
          </a:p>
          <a:p>
            <a:pPr marL="229870" indent="-229870"/>
            <a:endParaRPr lang="en-US">
              <a:cs typeface="Arial"/>
            </a:endParaRPr>
          </a:p>
          <a:p>
            <a:pPr marL="229870" indent="-229870"/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C59A6-10AC-4D5D-82F5-24A29C85F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87C2-56A6-40DA-9A36-DC2732A92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4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F869-1B63-7D79-5E8F-106A633C9B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821633"/>
            <a:ext cx="8229601" cy="310838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endParaRPr lang="en-US" sz="1800" b="1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A07C7-2B87-BC38-1FAE-303C5B70A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F262D-D6FA-A7EA-86A6-511C8F76F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A qr code with purple text&#10;&#10;AI-generated content may be incorrect.">
            <a:extLst>
              <a:ext uri="{FF2B5EF4-FFF2-40B4-BE49-F238E27FC236}">
                <a16:creationId xmlns:a16="http://schemas.microsoft.com/office/drawing/2014/main" id="{D03D6E7C-48AC-ED53-6B6C-B1DF16E6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" t="5229" r="-57"/>
          <a:stretch>
            <a:fillRect/>
          </a:stretch>
        </p:blipFill>
        <p:spPr>
          <a:xfrm>
            <a:off x="1520" y="268941"/>
            <a:ext cx="9144653" cy="48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15E64-2771-E436-DAC6-66AE31364680}"/>
              </a:ext>
            </a:extLst>
          </p:cNvPr>
          <p:cNvSpPr txBox="1"/>
          <p:nvPr/>
        </p:nvSpPr>
        <p:spPr>
          <a:xfrm>
            <a:off x="6355216" y="13788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FFFFFF"/>
                </a:solidFill>
                <a:cs typeface="Arial"/>
              </a:rPr>
              <a:t>Empathyproject.com</a:t>
            </a:r>
          </a:p>
          <a:p>
            <a:r>
              <a:rPr lang="en-US" sz="1400" b="1">
                <a:solidFill>
                  <a:srgbClr val="FFFFFF"/>
                </a:solidFill>
                <a:cs typeface="Arial"/>
              </a:rPr>
              <a:t>@NYUEmpathy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5E6FA-47EA-DAE8-5A28-7AC8671B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7800121" y="410308"/>
            <a:ext cx="263525" cy="226646"/>
          </a:xfrm>
          <a:prstGeom prst="rect">
            <a:avLst/>
          </a:prstGeom>
        </p:spPr>
      </p:pic>
      <p:pic>
        <p:nvPicPr>
          <p:cNvPr id="5" name="Picture 4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E724AC9B-79ED-71DB-A2DC-C0B656092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159272" y="429742"/>
            <a:ext cx="208969" cy="1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8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E259-5CAA-E095-C99A-A039818A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72417"/>
            <a:ext cx="8229602" cy="313932"/>
          </a:xfrm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FOR FACILITATORS: </a:t>
            </a:r>
            <a:br>
              <a:rPr lang="en-US" sz="2800" u="sng">
                <a:latin typeface="Calibri"/>
                <a:ea typeface="Calibri"/>
                <a:cs typeface="Calibri"/>
              </a:rPr>
            </a:br>
            <a:r>
              <a:rPr lang="en-US" sz="2800" u="sng">
                <a:latin typeface="Calibri"/>
                <a:ea typeface="Calibri"/>
                <a:cs typeface="Calibri"/>
              </a:rPr>
              <a:t>INTAKE/ACTIVITY TRACKER SURVEY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97C7-D200-3908-1A4C-20E4B3DC89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224411"/>
            <a:ext cx="8229601" cy="302742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This document must be completed by those facilitating </a:t>
            </a:r>
            <a:endParaRPr lang="en-US" sz="1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 Empathy Project curricular and training activities each time  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Link to enter data: </a:t>
            </a:r>
            <a:r>
              <a:rPr lang="en-US" sz="1200" b="1" u="sng">
                <a:solidFill>
                  <a:srgbClr val="0563C1"/>
                </a:solidFill>
                <a:latin typeface="Calibri"/>
                <a:ea typeface="Calibri"/>
                <a:cs typeface="Calibri"/>
                <a:hlinkClick r:id="rId2"/>
              </a:rPr>
              <a:t>https://nyumc.qualtrics.com/jfe/form/SV_bwOKvfyUZtoBKHI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Or, QR Code</a:t>
            </a:r>
          </a:p>
          <a:p>
            <a:pPr marL="0" indent="0">
              <a:buNone/>
            </a:pPr>
            <a:endParaRPr lang="en-US"/>
          </a:p>
          <a:p>
            <a:pPr marL="229870" indent="-229870"/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22E10-E5D3-3BA6-CC02-DE49EFF4D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3A49A-A576-250F-F9FE-1855AC183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6" descr="Qr code&#10;&#10;Description automatically generated">
            <a:extLst>
              <a:ext uri="{FF2B5EF4-FFF2-40B4-BE49-F238E27FC236}">
                <a16:creationId xmlns:a16="http://schemas.microsoft.com/office/drawing/2014/main" id="{CF402368-A662-17B2-294F-A691397E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04" y="2210569"/>
            <a:ext cx="2757236" cy="27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3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975E3F-FF43-CF48-BD80-E7F6CF27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cs typeface="Arial"/>
              </a:rPr>
              <a:t>The Elephant in the Waiting Room</a:t>
            </a:r>
            <a:r>
              <a:rPr lang="en-US">
                <a:cs typeface="Arial"/>
              </a:rPr>
              <a:t> Collaboration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03946-0A7A-E245-A789-C1A0C709C9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Created in partnership with over 100 medical and creative professionals, patients, students and researchers, </a:t>
            </a:r>
            <a:r>
              <a:rPr lang="en-US" i="1">
                <a:ea typeface="+mn-lt"/>
                <a:cs typeface="+mn-lt"/>
              </a:rPr>
              <a:t>The Elephant in the Waiting Room</a:t>
            </a:r>
            <a:r>
              <a:rPr lang="en-US">
                <a:ea typeface="+mn-lt"/>
                <a:cs typeface="+mn-lt"/>
              </a:rPr>
              <a:t> addresses implicit bias in medicine.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8FA33F-8F9B-DD49-86B8-CC3DC4B9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4DDBD8-4285-464C-AE5C-F9DB6A1E0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581320D5-449B-4F92-BDCB-3C096C7C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08" y="3282405"/>
            <a:ext cx="1073525" cy="107352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2C0BC8E-DFE7-4E2C-BFE5-D4F9AC50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69" y="1794808"/>
            <a:ext cx="2485465" cy="77791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EA98FAA-AA28-4E36-A4E3-F43C87E57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941" y="1630477"/>
            <a:ext cx="1715814" cy="1562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1BD4A-9E8E-48A2-A743-37FA875E7669}"/>
              </a:ext>
            </a:extLst>
          </p:cNvPr>
          <p:cNvSpPr txBox="1"/>
          <p:nvPr/>
        </p:nvSpPr>
        <p:spPr>
          <a:xfrm>
            <a:off x="4785395" y="1973117"/>
            <a:ext cx="414447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ea typeface="+mn-lt"/>
                <a:cs typeface="+mn-lt"/>
              </a:rPr>
              <a:t>Institute for Excellence in Health Equity</a:t>
            </a:r>
            <a:endParaRPr lang="en-US" sz="1600" b="1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5C986-C10F-4664-AA46-96F203082BA9}"/>
              </a:ext>
            </a:extLst>
          </p:cNvPr>
          <p:cNvSpPr txBox="1"/>
          <p:nvPr/>
        </p:nvSpPr>
        <p:spPr>
          <a:xfrm>
            <a:off x="4573008" y="3651216"/>
            <a:ext cx="414447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ea typeface="+mn-lt"/>
                <a:cs typeface="+mn-lt"/>
              </a:rPr>
              <a:t>The Office of Professional Development</a:t>
            </a:r>
            <a:endParaRPr lang="en-US" sz="16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0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BEDB-CA0A-6B4E-A84F-48F73D84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F6AB-8344-2B45-9A9F-05D0C1AD38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/>
              <a:t>Objectives</a:t>
            </a:r>
          </a:p>
          <a:p>
            <a:r>
              <a:rPr lang="en-US" b="1"/>
              <a:t>Workshop Expectations</a:t>
            </a:r>
          </a:p>
          <a:p>
            <a:r>
              <a:rPr lang="en-US" b="1"/>
              <a:t>Icebreaker</a:t>
            </a:r>
          </a:p>
          <a:p>
            <a:r>
              <a:rPr lang="en-US" b="1"/>
              <a:t>The Elephant in the Waiting Room</a:t>
            </a:r>
          </a:p>
          <a:p>
            <a:r>
              <a:rPr lang="en-US" b="1"/>
              <a:t>Wrap 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780F0-E839-BA4E-A468-A371B2861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5A083-EB0B-3C47-825E-8714317A4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DFFEF-47EE-7C4E-B7B9-338192F6A962}"/>
              </a:ext>
            </a:extLst>
          </p:cNvPr>
          <p:cNvSpPr/>
          <p:nvPr/>
        </p:nvSpPr>
        <p:spPr>
          <a:xfrm>
            <a:off x="7863840" y="4685211"/>
            <a:ext cx="1036320" cy="458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7" r="12597"/>
          <a:stretch>
            <a:fillRect/>
          </a:stretch>
        </p:blipFill>
        <p:spPr>
          <a:xfrm>
            <a:off x="-22225" y="0"/>
            <a:ext cx="9166225" cy="539115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928153-7A19-9E47-A4B4-2E0B4A2A7440}"/>
              </a:ext>
            </a:extLst>
          </p:cNvPr>
          <p:cNvSpPr/>
          <p:nvPr/>
        </p:nvSpPr>
        <p:spPr>
          <a:xfrm>
            <a:off x="846700" y="-2153"/>
            <a:ext cx="7494599" cy="538675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504FA-0781-D444-AC63-6B7389295374}"/>
              </a:ext>
            </a:extLst>
          </p:cNvPr>
          <p:cNvSpPr/>
          <p:nvPr/>
        </p:nvSpPr>
        <p:spPr>
          <a:xfrm rot="10800000" flipH="1">
            <a:off x="0" y="-2154"/>
            <a:ext cx="9143999" cy="5393304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D21F3AB-046E-CF45-B970-6C6CDB31B4F8}"/>
              </a:ext>
            </a:extLst>
          </p:cNvPr>
          <p:cNvSpPr txBox="1">
            <a:spLocks/>
          </p:cNvSpPr>
          <p:nvPr/>
        </p:nvSpPr>
        <p:spPr>
          <a:xfrm>
            <a:off x="1547308" y="531629"/>
            <a:ext cx="6172199" cy="41535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0182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69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228594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77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59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100" b="1">
                <a:solidFill>
                  <a:schemeClr val="bg1"/>
                </a:solidFill>
              </a:rPr>
              <a:t>Workshop Expectations</a:t>
            </a:r>
            <a:endParaRPr lang="en-US" sz="2100" b="1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en-US" sz="21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Accept that we have all something to learn and something to contribute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Engage fully in today’s session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Take the message, leave the story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Make space, take space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Assume the best intentions of everyone here today (including yourself) 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en-US" sz="21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1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A6C86-049C-8F47-A50E-C23AC78C65E6}"/>
              </a:ext>
            </a:extLst>
          </p:cNvPr>
          <p:cNvSpPr/>
          <p:nvPr/>
        </p:nvSpPr>
        <p:spPr>
          <a:xfrm>
            <a:off x="1371600" y="531629"/>
            <a:ext cx="6523616" cy="40191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 anchorCtr="0"/>
          <a:lstStyle/>
          <a:p>
            <a:pPr>
              <a:lnSpc>
                <a:spcPct val="90000"/>
              </a:lnSpc>
            </a:pPr>
            <a:endParaRPr lang="en-US" sz="2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43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6</a:t>
            </a:fld>
            <a:endParaRPr lang="uk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E1E91-AB96-7948-874F-09EE1DF2D034}"/>
              </a:ext>
            </a:extLst>
          </p:cNvPr>
          <p:cNvSpPr/>
          <p:nvPr/>
        </p:nvSpPr>
        <p:spPr>
          <a:xfrm>
            <a:off x="5294489" y="-101600"/>
            <a:ext cx="10108907" cy="5362222"/>
          </a:xfrm>
          <a:prstGeom prst="rect">
            <a:avLst/>
          </a:prstGeom>
          <a:solidFill>
            <a:srgbClr val="9988AE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229F-74F2-2B4D-82AC-7A01A15B890A}"/>
              </a:ext>
            </a:extLst>
          </p:cNvPr>
          <p:cNvSpPr/>
          <p:nvPr/>
        </p:nvSpPr>
        <p:spPr>
          <a:xfrm>
            <a:off x="947753" y="654756"/>
            <a:ext cx="6096514" cy="3838222"/>
          </a:xfrm>
          <a:prstGeom prst="rect">
            <a:avLst/>
          </a:prstGeom>
          <a:solidFill>
            <a:srgbClr val="836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Please share your name</a:t>
            </a: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Think of a person in your life who you'd identify as either empathetic or not empathetic. What makes you feel this way about them?</a:t>
            </a:r>
          </a:p>
          <a:p>
            <a:pPr marL="171450" indent="-171450">
              <a:spcBef>
                <a:spcPts val="400"/>
              </a:spcBef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algn="ctr">
              <a:defRPr/>
            </a:pPr>
            <a:endParaRPr lang="en-US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FD380-7AC9-DF43-8E6D-081DA16E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00000" flipH="1">
            <a:off x="1072671" y="1094159"/>
            <a:ext cx="800370" cy="80037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14C04F0-D100-EE47-9F58-B88F3038A27F}"/>
              </a:ext>
            </a:extLst>
          </p:cNvPr>
          <p:cNvSpPr txBox="1">
            <a:spLocks/>
          </p:cNvSpPr>
          <p:nvPr/>
        </p:nvSpPr>
        <p:spPr>
          <a:xfrm>
            <a:off x="1784769" y="1601794"/>
            <a:ext cx="3886200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800">
                <a:solidFill>
                  <a:schemeClr val="bg1"/>
                </a:solidFill>
              </a:rPr>
              <a:t>ICEBREAKER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71C11C0-27BD-C441-B02E-6D5CBB8FF933}"/>
              </a:ext>
            </a:extLst>
          </p:cNvPr>
          <p:cNvSpPr txBox="1">
            <a:spLocks/>
          </p:cNvSpPr>
          <p:nvPr/>
        </p:nvSpPr>
        <p:spPr>
          <a:xfrm>
            <a:off x="4701390" y="1758538"/>
            <a:ext cx="4799784" cy="3046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860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b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0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93686-AC15-1E44-81A2-33FBE877586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57202" y="4908170"/>
            <a:ext cx="254700" cy="921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dirty="0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7378C-2A64-D448-BF3B-3C234EAF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735FA5-1A23-6D44-AB70-D61018AB703A}"/>
              </a:ext>
            </a:extLst>
          </p:cNvPr>
          <p:cNvSpPr/>
          <p:nvPr/>
        </p:nvSpPr>
        <p:spPr>
          <a:xfrm>
            <a:off x="0" y="0"/>
            <a:ext cx="9190038" cy="5143500"/>
          </a:xfrm>
          <a:prstGeom prst="rect">
            <a:avLst/>
          </a:prstGeom>
          <a:solidFill>
            <a:srgbClr val="9988AE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id="{DBE8C5D3-394F-234F-89A3-D5F63280A878}"/>
              </a:ext>
            </a:extLst>
          </p:cNvPr>
          <p:cNvSpPr/>
          <p:nvPr/>
        </p:nvSpPr>
        <p:spPr>
          <a:xfrm>
            <a:off x="0" y="361507"/>
            <a:ext cx="9273344" cy="8281988"/>
          </a:xfrm>
          <a:custGeom>
            <a:avLst/>
            <a:gdLst>
              <a:gd name="connsiteX0" fmla="*/ 5051986 w 5051986"/>
              <a:gd name="connsiteY0" fmla="*/ 0 h 3505200"/>
              <a:gd name="connsiteX1" fmla="*/ 5051986 w 5051986"/>
              <a:gd name="connsiteY1" fmla="*/ 3505200 h 3505200"/>
              <a:gd name="connsiteX2" fmla="*/ 0 w 5051986"/>
              <a:gd name="connsiteY2" fmla="*/ 3505200 h 3505200"/>
              <a:gd name="connsiteX3" fmla="*/ 0 w 5051986"/>
              <a:gd name="connsiteY3" fmla="*/ 1687263 h 3505200"/>
              <a:gd name="connsiteX4" fmla="*/ 5051986 w 5051986"/>
              <a:gd name="connsiteY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986" h="3505200">
                <a:moveTo>
                  <a:pt x="5051986" y="0"/>
                </a:moveTo>
                <a:lnTo>
                  <a:pt x="5051986" y="3505200"/>
                </a:lnTo>
                <a:lnTo>
                  <a:pt x="0" y="3505200"/>
                </a:lnTo>
                <a:lnTo>
                  <a:pt x="0" y="1687263"/>
                </a:lnTo>
                <a:lnTo>
                  <a:pt x="5051986" y="0"/>
                </a:lnTo>
                <a:close/>
              </a:path>
            </a:pathLst>
          </a:custGeom>
          <a:solidFill>
            <a:schemeClr val="tx1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85B8310-B23D-EA44-BEAC-D4CBBBF12B11}"/>
              </a:ext>
            </a:extLst>
          </p:cNvPr>
          <p:cNvSpPr txBox="1">
            <a:spLocks/>
          </p:cNvSpPr>
          <p:nvPr/>
        </p:nvSpPr>
        <p:spPr>
          <a:xfrm>
            <a:off x="1550572" y="1509824"/>
            <a:ext cx="6172199" cy="19351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0182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69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228594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77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59" indent="-230182" algn="l" defTabSz="342891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 b="1">
                <a:solidFill>
                  <a:schemeClr val="bg1"/>
                </a:solidFill>
              </a:rPr>
              <a:t>The Elephant in the Waiting Room</a:t>
            </a:r>
            <a:endParaRPr lang="en-US" sz="2400" b="1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en-US" sz="140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en-US" sz="2100" b="1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en-US" sz="21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91104-CCA3-4C7A-9FBB-F4182E0FDBBA}"/>
              </a:ext>
            </a:extLst>
          </p:cNvPr>
          <p:cNvSpPr txBox="1"/>
          <p:nvPr/>
        </p:nvSpPr>
        <p:spPr>
          <a:xfrm>
            <a:off x="6726447" y="424096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FFFFFF"/>
                </a:solidFill>
                <a:cs typeface="Arial"/>
              </a:rPr>
              <a:t>Empathyproject.com</a:t>
            </a:r>
          </a:p>
          <a:p>
            <a:r>
              <a:rPr lang="en-US" sz="1400" b="1">
                <a:solidFill>
                  <a:srgbClr val="FFFFFF"/>
                </a:solidFill>
                <a:cs typeface="Arial"/>
              </a:rPr>
              <a:t>@NYUEmpathy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8DD5D3-50D1-0536-B63D-02E5F932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180412" y="4517225"/>
            <a:ext cx="200025" cy="177800"/>
          </a:xfrm>
          <a:prstGeom prst="rect">
            <a:avLst/>
          </a:prstGeom>
        </p:spPr>
      </p:pic>
      <p:pic>
        <p:nvPicPr>
          <p:cNvPr id="7" name="Picture 6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CC3E75D9-CC16-B5E6-8EB6-04522EC5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448384" y="4510924"/>
            <a:ext cx="208969" cy="1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7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C16F34-8C72-435A-9B3B-48C860429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D7F3F-F386-4C1A-A1D8-5331922FB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84024-62C2-448F-9560-398DF820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Implicit Bias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04852-6223-4383-BCEB-918EF97CCE53}"/>
              </a:ext>
            </a:extLst>
          </p:cNvPr>
          <p:cNvSpPr txBox="1"/>
          <p:nvPr/>
        </p:nvSpPr>
        <p:spPr>
          <a:xfrm>
            <a:off x="382657" y="1461881"/>
            <a:ext cx="8380343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+mn-lt"/>
                <a:cs typeface="+mn-lt"/>
              </a:rPr>
              <a:t>Implicit bias refers to unconscious and unintentional mental</a:t>
            </a:r>
            <a:endParaRPr lang="en-US" sz="2000">
              <a:cs typeface="Arial"/>
            </a:endParaRPr>
          </a:p>
          <a:p>
            <a:r>
              <a:rPr lang="en-US" sz="2000">
                <a:ea typeface="+mn-lt"/>
                <a:cs typeface="+mn-lt"/>
              </a:rPr>
              <a:t>associations that impact our understanding and actions.</a:t>
            </a:r>
            <a:endParaRPr lang="en-US" sz="2000">
              <a:cs typeface="Arial"/>
            </a:endParaRPr>
          </a:p>
          <a:p>
            <a:endParaRPr lang="en-US" sz="1200">
              <a:cs typeface="Arial"/>
            </a:endParaRPr>
          </a:p>
          <a:p>
            <a:endParaRPr lang="en-US" sz="1200">
              <a:cs typeface="Arial"/>
            </a:endParaRPr>
          </a:p>
          <a:p>
            <a:r>
              <a:rPr lang="en-US" sz="2000"/>
              <a:t>Implicit bias recognition and management [IBRM] is our behavioral, skills-based approach to addressing implicit bias in interpersonal encounters.</a:t>
            </a:r>
            <a:endParaRPr lang="en-US" sz="20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E2FBA-8ABE-4028-B81C-F707DD0E92A8}"/>
              </a:ext>
            </a:extLst>
          </p:cNvPr>
          <p:cNvSpPr txBox="1"/>
          <p:nvPr/>
        </p:nvSpPr>
        <p:spPr>
          <a:xfrm>
            <a:off x="417444" y="4142133"/>
            <a:ext cx="83786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>
                <a:ea typeface="+mn-lt"/>
                <a:cs typeface="+mn-lt"/>
              </a:rPr>
              <a:t>Cristina M. Gonzalez, Monica L. </a:t>
            </a:r>
            <a:r>
              <a:rPr lang="en-US" sz="800" b="1" err="1">
                <a:ea typeface="+mn-lt"/>
                <a:cs typeface="+mn-lt"/>
              </a:rPr>
              <a:t>Lypson</a:t>
            </a:r>
            <a:r>
              <a:rPr lang="en-US" sz="800" b="1">
                <a:ea typeface="+mn-lt"/>
                <a:cs typeface="+mn-lt"/>
              </a:rPr>
              <a:t> &amp; Javeed Sukhera (2021) Twelve tips for teaching implicit bias recognition and management, Medical Teacher, 43:12, 1368-1373, DOI: 10.1080/0142159X.2021.1879378</a:t>
            </a:r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40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0644D-BC14-42D9-AAAA-1C968A01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99007"/>
            <a:ext cx="8229602" cy="313932"/>
          </a:xfrm>
        </p:spPr>
        <p:txBody>
          <a:bodyPr/>
          <a:lstStyle/>
          <a:p>
            <a:r>
              <a:rPr lang="en-US">
                <a:cs typeface="Arial"/>
              </a:rPr>
              <a:t>Implicit bias contributes to healthcare disparities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F987-7885-47C0-A3DE-E607FC597C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053958"/>
            <a:ext cx="8229601" cy="247934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+mn-lt"/>
                <a:cs typeface="+mn-lt"/>
              </a:rPr>
              <a:t>Clinicians with higher implicit racial bias:</a:t>
            </a:r>
            <a:endParaRPr lang="en-US" b="1" dirty="0">
              <a:solidFill>
                <a:schemeClr val="tx2"/>
              </a:solidFill>
              <a:cs typeface="Arial"/>
            </a:endParaRPr>
          </a:p>
          <a:p>
            <a:pPr marL="229870" indent="-229870"/>
            <a:r>
              <a:rPr lang="en-US" dirty="0">
                <a:ea typeface="+mn-lt"/>
                <a:cs typeface="+mn-lt"/>
              </a:rPr>
              <a:t>Demonstrate verbal dominance </a:t>
            </a:r>
            <a:r>
              <a:rPr lang="en-US" sz="800" dirty="0">
                <a:ea typeface="+mn-lt"/>
                <a:cs typeface="+mn-lt"/>
              </a:rPr>
              <a:t>[1]</a:t>
            </a:r>
            <a:endParaRPr lang="en-US" sz="800" dirty="0">
              <a:cs typeface="Arial"/>
            </a:endParaRPr>
          </a:p>
          <a:p>
            <a:pPr marL="229870" indent="-229870"/>
            <a:r>
              <a:rPr lang="en-US" dirty="0">
                <a:ea typeface="+mn-lt"/>
                <a:cs typeface="+mn-lt"/>
              </a:rPr>
              <a:t>Have lower patient affect scores and poorer ratings of interpersonal care </a:t>
            </a:r>
            <a:r>
              <a:rPr lang="en-US" sz="800" dirty="0">
                <a:ea typeface="+mn-lt"/>
                <a:cs typeface="+mn-lt"/>
              </a:rPr>
              <a:t>[1]</a:t>
            </a:r>
            <a:endParaRPr lang="en-US" sz="800" dirty="0">
              <a:cs typeface="Arial"/>
            </a:endParaRPr>
          </a:p>
          <a:p>
            <a:pPr marL="229870" indent="-229870"/>
            <a:endParaRPr lang="en-US" sz="800" dirty="0">
              <a:solidFill>
                <a:srgbClr val="53565A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+mn-lt"/>
                <a:cs typeface="+mn-lt"/>
              </a:rPr>
              <a:t>Patients who experience implicit racial bias from clinicians:</a:t>
            </a:r>
            <a:endParaRPr lang="en-US" b="1" dirty="0">
              <a:solidFill>
                <a:schemeClr val="tx2"/>
              </a:solidFill>
              <a:cs typeface="Arial"/>
            </a:endParaRPr>
          </a:p>
          <a:p>
            <a:pPr marL="229870" indent="-229870"/>
            <a:r>
              <a:rPr lang="en-US" dirty="0">
                <a:ea typeface="+mn-lt"/>
                <a:cs typeface="+mn-lt"/>
              </a:rPr>
              <a:t>Have greater difficulty remembering information from the encounter </a:t>
            </a:r>
            <a:r>
              <a:rPr lang="en-US" sz="800" dirty="0">
                <a:ea typeface="+mn-lt"/>
                <a:cs typeface="+mn-lt"/>
              </a:rPr>
              <a:t>[2]</a:t>
            </a:r>
            <a:endParaRPr lang="en-US" sz="800" dirty="0">
              <a:cs typeface="Arial"/>
            </a:endParaRPr>
          </a:p>
          <a:p>
            <a:pPr marL="229870" indent="-229870"/>
            <a:r>
              <a:rPr lang="en-US" dirty="0">
                <a:ea typeface="+mn-lt"/>
                <a:cs typeface="+mn-lt"/>
              </a:rPr>
              <a:t>Negative health effects, include delaying or avoiding medical care and decreased adherence to treatment plans</a:t>
            </a:r>
            <a:r>
              <a:rPr lang="en-US" sz="800" dirty="0">
                <a:ea typeface="+mn-lt"/>
                <a:cs typeface="+mn-lt"/>
              </a:rPr>
              <a:t> [3]</a:t>
            </a:r>
            <a:endParaRPr lang="en-US" sz="800" dirty="0">
              <a:cs typeface="Arial"/>
            </a:endParaRPr>
          </a:p>
          <a:p>
            <a:pPr marL="229870" indent="-229870"/>
            <a:endParaRPr lang="en-US" sz="800" dirty="0"/>
          </a:p>
          <a:p>
            <a:pPr marL="229870" indent="-229870"/>
            <a:endParaRPr lang="en-US" dirty="0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B910F-DF88-444B-8F58-99E30904A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NYU Grossman School of 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94FD-E9D0-40FE-96FA-F1D33DA19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E78E4-5B69-4301-A003-BDE48F657CB2}"/>
              </a:ext>
            </a:extLst>
          </p:cNvPr>
          <p:cNvSpPr txBox="1"/>
          <p:nvPr/>
        </p:nvSpPr>
        <p:spPr>
          <a:xfrm>
            <a:off x="352268" y="3814060"/>
            <a:ext cx="7896066" cy="882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00"/>
              </a:spcBef>
            </a:pPr>
            <a:r>
              <a:rPr lang="en-US" sz="800"/>
              <a:t>1. Cooper LA, </a:t>
            </a:r>
            <a:r>
              <a:rPr lang="en-US" sz="800" err="1"/>
              <a:t>Roter</a:t>
            </a:r>
            <a:r>
              <a:rPr lang="en-US" sz="800"/>
              <a:t> DL, Carson KA, et al. The associations of clinicians' implicit attitudes about race with medical visit communication and patient ratings of interpersonal care. </a:t>
            </a:r>
            <a:r>
              <a:rPr lang="en-US" sz="800" i="1"/>
              <a:t>American journal of public health. </a:t>
            </a:r>
            <a:r>
              <a:rPr lang="en-US" sz="800"/>
              <a:t>2012;102(5):979-987. </a:t>
            </a:r>
            <a:endParaRPr lang="en-US" sz="800">
              <a:ea typeface="+mn-lt"/>
              <a:cs typeface="+mn-lt"/>
            </a:endParaRPr>
          </a:p>
          <a:p>
            <a:pPr>
              <a:spcBef>
                <a:spcPts val="200"/>
              </a:spcBef>
            </a:pPr>
            <a:r>
              <a:rPr lang="en-US" sz="800"/>
              <a:t>2. Penner LA, Dovidio JF, Gonzalez R, et al. The Effects of Oncologist Implicit Racial Bias in Racially Discordant Oncology Interactions. </a:t>
            </a:r>
            <a:r>
              <a:rPr lang="en-US" sz="800" i="1"/>
              <a:t>J Clin Oncol. </a:t>
            </a:r>
            <a:r>
              <a:rPr lang="en-US" sz="800"/>
              <a:t>2016;34(24):2874-2880. </a:t>
            </a:r>
            <a:endParaRPr lang="en-US" sz="800">
              <a:ea typeface="+mn-lt"/>
              <a:cs typeface="+mn-lt"/>
            </a:endParaRPr>
          </a:p>
          <a:p>
            <a:pPr>
              <a:spcBef>
                <a:spcPts val="200"/>
              </a:spcBef>
            </a:pPr>
            <a:r>
              <a:rPr lang="en-US" sz="800">
                <a:ea typeface="+mn-lt"/>
                <a:cs typeface="+mn-lt"/>
              </a:rPr>
              <a:t>3. Street RL, Jr., </a:t>
            </a:r>
            <a:r>
              <a:rPr lang="en-US" sz="800" err="1">
                <a:ea typeface="+mn-lt"/>
                <a:cs typeface="+mn-lt"/>
              </a:rPr>
              <a:t>Makoul</a:t>
            </a:r>
            <a:r>
              <a:rPr lang="en-US" sz="800">
                <a:ea typeface="+mn-lt"/>
                <a:cs typeface="+mn-lt"/>
              </a:rPr>
              <a:t> G, Arora NK, Epstein RM. How does communication heal? Pathways linking clinician-patient communication to health outcomes. </a:t>
            </a:r>
            <a:r>
              <a:rPr lang="en-US" sz="800" i="1">
                <a:ea typeface="+mn-lt"/>
                <a:cs typeface="+mn-lt"/>
              </a:rPr>
              <a:t>Patient Educ </a:t>
            </a:r>
            <a:r>
              <a:rPr lang="en-US" sz="800" i="1" err="1">
                <a:ea typeface="+mn-lt"/>
                <a:cs typeface="+mn-lt"/>
              </a:rPr>
              <a:t>Couns</a:t>
            </a:r>
            <a:r>
              <a:rPr lang="en-US" sz="800" i="1">
                <a:ea typeface="+mn-lt"/>
                <a:cs typeface="+mn-lt"/>
              </a:rPr>
              <a:t>. </a:t>
            </a:r>
            <a:r>
              <a:rPr lang="en-US" sz="800">
                <a:ea typeface="+mn-lt"/>
                <a:cs typeface="+mn-lt"/>
              </a:rPr>
              <a:t>2009;74(3):295-301.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064091"/>
      </p:ext>
    </p:extLst>
  </p:cSld>
  <p:clrMapOvr>
    <a:masterClrMapping/>
  </p:clrMapOvr>
</p:sld>
</file>

<file path=ppt/theme/theme1.xml><?xml version="1.0" encoding="utf-8"?>
<a:theme xmlns:a="http://schemas.openxmlformats.org/drawingml/2006/main" name="NYU School of Medicine Theme 1 Purple Cover White Interior">
  <a:themeElements>
    <a:clrScheme name="NYU Langone Vibrant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E0A526"/>
      </a:accent2>
      <a:accent3>
        <a:srgbClr val="489FDF"/>
      </a:accent3>
      <a:accent4>
        <a:srgbClr val="E5554F"/>
      </a:accent4>
      <a:accent5>
        <a:srgbClr val="40C1AC"/>
      </a:accent5>
      <a:accent6>
        <a:srgbClr val="9BB8D3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>
            <a:ln>
              <a:noFill/>
            </a:ln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37954E3-8668-E041-AF30-DA4226EE5B50}" vid="{46A84153-2D14-DF49-A2DC-D133BB32CA55}"/>
    </a:ext>
  </a:extLst>
</a:theme>
</file>

<file path=ppt/theme/theme2.xml><?xml version="1.0" encoding="utf-8"?>
<a:theme xmlns:a="http://schemas.openxmlformats.org/drawingml/2006/main" name="SoM_160829_4x3-White_+Boilerplates">
  <a:themeElements>
    <a:clrScheme name="Custom 6">
      <a:dk1>
        <a:srgbClr val="000000"/>
      </a:dk1>
      <a:lt1>
        <a:srgbClr val="FFFFFF"/>
      </a:lt1>
      <a:dk2>
        <a:srgbClr val="4D4C47"/>
      </a:dk2>
      <a:lt2>
        <a:srgbClr val="EDEDEB"/>
      </a:lt2>
      <a:accent1>
        <a:srgbClr val="580F8B"/>
      </a:accent1>
      <a:accent2>
        <a:srgbClr val="D0AD67"/>
      </a:accent2>
      <a:accent3>
        <a:srgbClr val="167696"/>
      </a:accent3>
      <a:accent4>
        <a:srgbClr val="F47A55"/>
      </a:accent4>
      <a:accent5>
        <a:srgbClr val="298A81"/>
      </a:accent5>
      <a:accent6>
        <a:srgbClr val="7D889D"/>
      </a:accent6>
      <a:hlink>
        <a:srgbClr val="4A0078"/>
      </a:hlink>
      <a:folHlink>
        <a:srgbClr val="99A6CA"/>
      </a:folHlink>
    </a:clrScheme>
    <a:fontScheme name="NYUSo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YUSoM_4x3-White_082516" id="{73F0357A-08AC-4213-A571-96F210250535}" vid="{C17C2BD1-6411-4535-A93F-A489E1FCC1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 School of Medicine Theme 1 Purple Cover White Interior</Template>
  <TotalTime>0</TotalTime>
  <Words>1337</Words>
  <Application>Microsoft Macintosh PowerPoint</Application>
  <PresentationFormat>On-screen Show (16:9)</PresentationFormat>
  <Paragraphs>192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Arial,Sans-Serif</vt:lpstr>
      <vt:lpstr>Calibri</vt:lpstr>
      <vt:lpstr>Courier New</vt:lpstr>
      <vt:lpstr>Lucida Grande</vt:lpstr>
      <vt:lpstr>Times New Roman</vt:lpstr>
      <vt:lpstr>Wingdings</vt:lpstr>
      <vt:lpstr>NYU School of Medicine Theme 1 Purple Cover White Interior</vt:lpstr>
      <vt:lpstr>SoM_160829_4x3-White_+Boilerplates</vt:lpstr>
      <vt:lpstr>Empathy in Practice: Countering Assumptions, Advancing Exceptional Care</vt:lpstr>
      <vt:lpstr>Learning objectives</vt:lpstr>
      <vt:lpstr>The Elephant in the Waiting Room Collaboration</vt:lpstr>
      <vt:lpstr>Agenda</vt:lpstr>
      <vt:lpstr>PowerPoint Presentation</vt:lpstr>
      <vt:lpstr>PowerPoint Presentation</vt:lpstr>
      <vt:lpstr>PowerPoint Presentation</vt:lpstr>
      <vt:lpstr>Implicit Bias</vt:lpstr>
      <vt:lpstr>Implicit bias contributes to healthcare disparities</vt:lpstr>
      <vt:lpstr>PowerPoint Presentation</vt:lpstr>
      <vt:lpstr>Previous Treatment Experiences</vt:lpstr>
      <vt:lpstr>BIAS Mapping</vt:lpstr>
      <vt:lpstr>PowerPoint Presentation</vt:lpstr>
      <vt:lpstr>PowerPoint Presentation</vt:lpstr>
      <vt:lpstr>The benefits of empathy in a clinical setting</vt:lpstr>
      <vt:lpstr>Skills for Increasing Empathy</vt:lpstr>
      <vt:lpstr>PowerPoint Presentation</vt:lpstr>
      <vt:lpstr>PowerPoint Presentation</vt:lpstr>
      <vt:lpstr>PowerPoint Presentation</vt:lpstr>
      <vt:lpstr>PowerPoint Presentation</vt:lpstr>
      <vt:lpstr>PEARLS</vt:lpstr>
      <vt:lpstr>Important Take-Aways</vt:lpstr>
      <vt:lpstr>PowerPoint Presentation</vt:lpstr>
      <vt:lpstr>PowerPoint Presentation</vt:lpstr>
      <vt:lpstr>FOR FACILITATORS:  INTAKE/ACTIVITY TRACKER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Elephant in the Waiting Room</dc:title>
  <dc:creator>Cook, Tiffany</dc:creator>
  <cp:lastModifiedBy>Brianne Alcala</cp:lastModifiedBy>
  <cp:revision>70</cp:revision>
  <dcterms:created xsi:type="dcterms:W3CDTF">2021-08-08T15:40:21Z</dcterms:created>
  <dcterms:modified xsi:type="dcterms:W3CDTF">2025-10-07T23:28:16Z</dcterms:modified>
</cp:coreProperties>
</file>